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48" r:id="rId1"/>
  </p:sldMasterIdLst>
  <p:notesMasterIdLst>
    <p:notesMasterId r:id="rId30"/>
  </p:notesMasterIdLst>
  <p:sldIdLst>
    <p:sldId id="256" r:id="rId2"/>
    <p:sldId id="266" r:id="rId3"/>
    <p:sldId id="262" r:id="rId4"/>
    <p:sldId id="600" r:id="rId5"/>
    <p:sldId id="285" r:id="rId6"/>
    <p:sldId id="555" r:id="rId7"/>
    <p:sldId id="264" r:id="rId8"/>
    <p:sldId id="586" r:id="rId9"/>
    <p:sldId id="322" r:id="rId10"/>
    <p:sldId id="610" r:id="rId11"/>
    <p:sldId id="590" r:id="rId12"/>
    <p:sldId id="323" r:id="rId13"/>
    <p:sldId id="601" r:id="rId14"/>
    <p:sldId id="350" r:id="rId15"/>
    <p:sldId id="591" r:id="rId16"/>
    <p:sldId id="607" r:id="rId17"/>
    <p:sldId id="608" r:id="rId18"/>
    <p:sldId id="609" r:id="rId19"/>
    <p:sldId id="351" r:id="rId20"/>
    <p:sldId id="597" r:id="rId21"/>
    <p:sldId id="604" r:id="rId22"/>
    <p:sldId id="605" r:id="rId23"/>
    <p:sldId id="606" r:id="rId24"/>
    <p:sldId id="352" r:id="rId25"/>
    <p:sldId id="599" r:id="rId26"/>
    <p:sldId id="298" r:id="rId27"/>
    <p:sldId id="603" r:id="rId28"/>
    <p:sldId id="602"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27C562-E7DF-012D-AB23-BAF3DA02A1B9}" name="Ronja Philipp" initials="RP" userId="S::ronja.philipp@hm.edu::88444ecd-1148-4c84-b203-434b4a389dff" providerId="AD"/>
  <p188:author id="{F00A52A6-0E45-A780-F547-2E39BAEC4DFD}" name="Indigo" initials="IAM" userId="Indigo"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84E9"/>
    <a:srgbClr val="8A15FF"/>
    <a:srgbClr val="D000C5"/>
    <a:srgbClr val="B108C8"/>
    <a:srgbClr val="B800AE"/>
    <a:srgbClr val="F1F4F4"/>
    <a:srgbClr val="C80BE2"/>
    <a:srgbClr val="B312F6"/>
    <a:srgbClr val="B711F4"/>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756" y="96"/>
      </p:cViewPr>
      <p:guideLst>
        <p:guide orient="horz" pos="2183"/>
        <p:guide pos="3817"/>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8/10/relationships/authors" Targe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3671984771871567"/>
          <c:y val="9.7711919175932138E-2"/>
          <c:w val="0.60112391512768926"/>
          <c:h val="0.69762731659720334"/>
        </c:manualLayout>
      </c:layout>
      <c:barChart>
        <c:barDir val="bar"/>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Keynote-Speeches</c:v>
                </c:pt>
                <c:pt idx="1">
                  <c:v>Artikel***</c:v>
                </c:pt>
                <c:pt idx="2">
                  <c:v>Präsentationen/Poster***</c:v>
                </c:pt>
              </c:strCache>
            </c:strRef>
          </c:cat>
          <c:val>
            <c:numRef>
              <c:f>Tabelle1!$B$2:$B$4</c:f>
              <c:numCache>
                <c:formatCode>General</c:formatCode>
                <c:ptCount val="3"/>
                <c:pt idx="0">
                  <c:v>10</c:v>
                </c:pt>
                <c:pt idx="1">
                  <c:v>72</c:v>
                </c:pt>
                <c:pt idx="2">
                  <c:v>67</c:v>
                </c:pt>
              </c:numCache>
            </c:numRef>
          </c:val>
          <c:extLst>
            <c:ext xmlns:c16="http://schemas.microsoft.com/office/drawing/2014/chart" uri="{C3380CC4-5D6E-409C-BE32-E72D297353CC}">
              <c16:uniqueId val="{00000000-5D35-4776-9F95-DAC73DD47DB6}"/>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Keynote-Speeches</c:v>
                </c:pt>
                <c:pt idx="1">
                  <c:v>Artikel***</c:v>
                </c:pt>
                <c:pt idx="2">
                  <c:v>Präsentationen/Poster***</c:v>
                </c:pt>
              </c:strCache>
            </c:strRef>
          </c:cat>
          <c:val>
            <c:numRef>
              <c:f>Tabelle1!$C$2:$C$4</c:f>
              <c:numCache>
                <c:formatCode>General</c:formatCode>
                <c:ptCount val="3"/>
                <c:pt idx="0">
                  <c:v>9</c:v>
                </c:pt>
                <c:pt idx="1">
                  <c:v>44</c:v>
                </c:pt>
                <c:pt idx="2">
                  <c:v>47</c:v>
                </c:pt>
              </c:numCache>
            </c:numRef>
          </c:val>
          <c:extLst>
            <c:ext xmlns:c16="http://schemas.microsoft.com/office/drawing/2014/chart" uri="{C3380CC4-5D6E-409C-BE32-E72D297353CC}">
              <c16:uniqueId val="{00000001-5D35-4776-9F95-DAC73DD47DB6}"/>
            </c:ext>
          </c:extLst>
        </c:ser>
        <c:dLbls>
          <c:dLblPos val="outEnd"/>
          <c:showLegendKey val="0"/>
          <c:showVal val="1"/>
          <c:showCatName val="0"/>
          <c:showSerName val="0"/>
          <c:showPercent val="0"/>
          <c:showBubbleSize val="0"/>
        </c:dLbls>
        <c:gapWidth val="95"/>
        <c:axId val="1088825056"/>
        <c:axId val="1088803456"/>
      </c:barChart>
      <c:catAx>
        <c:axId val="1088825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80"/>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Durchschnittliche Anzahl</a:t>
                </a:r>
              </a:p>
            </c:rich>
          </c:tx>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10"/>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ysClr val="windowText" lastClr="000000"/>
          </a:solidFill>
          <a:latin typeface="+mn-lt"/>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31834779539729097"/>
          <c:y val="0.1982851499754465"/>
          <c:w val="0.65667538852852059"/>
          <c:h val="0.67201884549759394"/>
        </c:manualLayout>
      </c:layout>
      <c:barChart>
        <c:barDir val="bar"/>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Tabelle1!$A$2:$A$7</c:f>
              <c:strCache>
                <c:ptCount val="6"/>
                <c:pt idx="0">
                  <c:v>Aktiv bei PR anfragen</c:v>
                </c:pt>
                <c:pt idx="1">
                  <c:v>Freude an Social Media</c:v>
                </c:pt>
                <c:pt idx="2">
                  <c:v>Angst beim Verfassen von Beiträgen Fehler zu machen***</c:v>
                </c:pt>
                <c:pt idx="3">
                  <c:v>Gern vor Kamera stehen***</c:v>
                </c:pt>
                <c:pt idx="4">
                  <c:v>Vertrauen in die Medien***</c:v>
                </c:pt>
                <c:pt idx="5">
                  <c:v>Einladungen annehmen***</c:v>
                </c:pt>
              </c:strCache>
            </c:strRef>
          </c:cat>
          <c:val>
            <c:numRef>
              <c:f>Tabelle1!$B$2:$B$7</c:f>
              <c:numCache>
                <c:formatCode>General</c:formatCode>
                <c:ptCount val="6"/>
                <c:pt idx="0">
                  <c:v>9</c:v>
                </c:pt>
                <c:pt idx="1">
                  <c:v>20</c:v>
                </c:pt>
                <c:pt idx="2">
                  <c:v>23</c:v>
                </c:pt>
                <c:pt idx="3">
                  <c:v>44</c:v>
                </c:pt>
                <c:pt idx="4">
                  <c:v>56</c:v>
                </c:pt>
                <c:pt idx="5">
                  <c:v>62</c:v>
                </c:pt>
              </c:numCache>
            </c:numRef>
          </c:val>
          <c:extLst>
            <c:ext xmlns:c16="http://schemas.microsoft.com/office/drawing/2014/chart" uri="{C3380CC4-5D6E-409C-BE32-E72D297353CC}">
              <c16:uniqueId val="{00000000-0F69-4706-BB0A-48603A1FAAF3}"/>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Tabelle1!$A$2:$A$7</c:f>
              <c:strCache>
                <c:ptCount val="6"/>
                <c:pt idx="0">
                  <c:v>Aktiv bei PR anfragen</c:v>
                </c:pt>
                <c:pt idx="1">
                  <c:v>Freude an Social Media</c:v>
                </c:pt>
                <c:pt idx="2">
                  <c:v>Angst beim Verfassen von Beiträgen Fehler zu machen***</c:v>
                </c:pt>
                <c:pt idx="3">
                  <c:v>Gern vor Kamera stehen***</c:v>
                </c:pt>
                <c:pt idx="4">
                  <c:v>Vertrauen in die Medien***</c:v>
                </c:pt>
                <c:pt idx="5">
                  <c:v>Einladungen annehmen***</c:v>
                </c:pt>
              </c:strCache>
            </c:strRef>
          </c:cat>
          <c:val>
            <c:numRef>
              <c:f>Tabelle1!$C$2:$C$7</c:f>
              <c:numCache>
                <c:formatCode>General</c:formatCode>
                <c:ptCount val="6"/>
                <c:pt idx="0">
                  <c:v>11</c:v>
                </c:pt>
                <c:pt idx="1">
                  <c:v>21</c:v>
                </c:pt>
                <c:pt idx="2">
                  <c:v>43</c:v>
                </c:pt>
                <c:pt idx="3">
                  <c:v>29</c:v>
                </c:pt>
                <c:pt idx="4">
                  <c:v>44</c:v>
                </c:pt>
                <c:pt idx="5">
                  <c:v>54</c:v>
                </c:pt>
              </c:numCache>
            </c:numRef>
          </c:val>
          <c:extLst>
            <c:ext xmlns:c16="http://schemas.microsoft.com/office/drawing/2014/chart" uri="{C3380CC4-5D6E-409C-BE32-E72D297353CC}">
              <c16:uniqueId val="{00000001-0F69-4706-BB0A-48603A1FAAF3}"/>
            </c:ext>
          </c:extLst>
        </c:ser>
        <c:dLbls>
          <c:dLblPos val="outEnd"/>
          <c:showLegendKey val="0"/>
          <c:showVal val="1"/>
          <c:showCatName val="0"/>
          <c:showSerName val="0"/>
          <c:showPercent val="0"/>
          <c:showBubbleSize val="0"/>
        </c:dLbls>
        <c:gapWidth val="50"/>
        <c:axId val="1088825056"/>
        <c:axId val="1088803456"/>
      </c:barChart>
      <c:catAx>
        <c:axId val="1088825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65"/>
          <c:min val="0"/>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Prozent</a:t>
                </a:r>
              </a:p>
            </c:rich>
          </c:tx>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10"/>
      </c:valAx>
      <c:spPr>
        <a:noFill/>
        <a:ln>
          <a:noFill/>
        </a:ln>
        <a:effectLst/>
      </c:spPr>
    </c:plotArea>
    <c:legend>
      <c:legendPos val="t"/>
      <c:layout>
        <c:manualLayout>
          <c:xMode val="edge"/>
          <c:yMode val="edge"/>
          <c:x val="0.31836369472871495"/>
          <c:y val="0.10043423247253695"/>
          <c:w val="0.16371643667360633"/>
          <c:h val="4.9512926324265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ysClr val="windowText" lastClr="000000"/>
          </a:solidFill>
          <a:latin typeface="+mn-lt"/>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31834779539729097"/>
          <c:y val="9.7170775567411757E-2"/>
          <c:w val="0.61049069249809629"/>
          <c:h val="0.75878168644079413"/>
        </c:manualLayout>
      </c:layout>
      <c:barChart>
        <c:barDir val="bar"/>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dLbl>
              <c:idx val="7"/>
              <c:layout>
                <c:manualLayout>
                  <c:x val="-1.0416665242691213E-2"/>
                  <c:y val="1.314164808166861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2DC-4EEA-96A7-A51D10628CD7}"/>
                </c:ext>
              </c:extLst>
            </c:dLbl>
            <c:dLbl>
              <c:idx val="8"/>
              <c:layout>
                <c:manualLayout>
                  <c:x val="-6.9444434951274753E-3"/>
                  <c:y val="1.642706010208577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2DC-4EEA-96A7-A51D10628CD7}"/>
                </c:ext>
              </c:extLst>
            </c:dLbl>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Tabelle1!$A$2:$A$11</c:f>
              <c:strCache>
                <c:ptCount val="10"/>
                <c:pt idx="0">
                  <c:v>TikTok</c:v>
                </c:pt>
                <c:pt idx="1">
                  <c:v>Mastodon</c:v>
                </c:pt>
                <c:pt idx="2">
                  <c:v>Podcast</c:v>
                </c:pt>
                <c:pt idx="3">
                  <c:v>Facebook</c:v>
                </c:pt>
                <c:pt idx="4">
                  <c:v>Instagram***</c:v>
                </c:pt>
                <c:pt idx="5">
                  <c:v>X (ehemals Twitter)*</c:v>
                </c:pt>
                <c:pt idx="6">
                  <c:v>YouTube*</c:v>
                </c:pt>
                <c:pt idx="7">
                  <c:v>Blog / eigene Website</c:v>
                </c:pt>
                <c:pt idx="8">
                  <c:v>keine</c:v>
                </c:pt>
                <c:pt idx="9">
                  <c:v>LinkedIn</c:v>
                </c:pt>
              </c:strCache>
            </c:strRef>
          </c:cat>
          <c:val>
            <c:numRef>
              <c:f>Tabelle1!$B$2:$B$11</c:f>
              <c:numCache>
                <c:formatCode>General</c:formatCode>
                <c:ptCount val="10"/>
                <c:pt idx="0">
                  <c:v>1</c:v>
                </c:pt>
                <c:pt idx="1">
                  <c:v>2</c:v>
                </c:pt>
                <c:pt idx="2">
                  <c:v>5</c:v>
                </c:pt>
                <c:pt idx="3">
                  <c:v>9</c:v>
                </c:pt>
                <c:pt idx="4">
                  <c:v>8</c:v>
                </c:pt>
                <c:pt idx="5">
                  <c:v>10</c:v>
                </c:pt>
                <c:pt idx="6">
                  <c:v>20</c:v>
                </c:pt>
                <c:pt idx="7">
                  <c:v>24</c:v>
                </c:pt>
                <c:pt idx="8">
                  <c:v>29</c:v>
                </c:pt>
                <c:pt idx="9">
                  <c:v>47</c:v>
                </c:pt>
              </c:numCache>
            </c:numRef>
          </c:val>
          <c:extLst>
            <c:ext xmlns:c16="http://schemas.microsoft.com/office/drawing/2014/chart" uri="{C3380CC4-5D6E-409C-BE32-E72D297353CC}">
              <c16:uniqueId val="{00000000-0F69-4706-BB0A-48603A1FAAF3}"/>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Tabelle1!$A$2:$A$11</c:f>
              <c:strCache>
                <c:ptCount val="10"/>
                <c:pt idx="0">
                  <c:v>TikTok</c:v>
                </c:pt>
                <c:pt idx="1">
                  <c:v>Mastodon</c:v>
                </c:pt>
                <c:pt idx="2">
                  <c:v>Podcast</c:v>
                </c:pt>
                <c:pt idx="3">
                  <c:v>Facebook</c:v>
                </c:pt>
                <c:pt idx="4">
                  <c:v>Instagram***</c:v>
                </c:pt>
                <c:pt idx="5">
                  <c:v>X (ehemals Twitter)*</c:v>
                </c:pt>
                <c:pt idx="6">
                  <c:v>YouTube*</c:v>
                </c:pt>
                <c:pt idx="7">
                  <c:v>Blog / eigene Website</c:v>
                </c:pt>
                <c:pt idx="8">
                  <c:v>keine</c:v>
                </c:pt>
                <c:pt idx="9">
                  <c:v>LinkedIn</c:v>
                </c:pt>
              </c:strCache>
            </c:strRef>
          </c:cat>
          <c:val>
            <c:numRef>
              <c:f>Tabelle1!$C$2:$C$11</c:f>
              <c:numCache>
                <c:formatCode>General</c:formatCode>
                <c:ptCount val="10"/>
                <c:pt idx="0">
                  <c:v>0</c:v>
                </c:pt>
                <c:pt idx="1">
                  <c:v>4</c:v>
                </c:pt>
                <c:pt idx="2">
                  <c:v>6</c:v>
                </c:pt>
                <c:pt idx="3">
                  <c:v>8</c:v>
                </c:pt>
                <c:pt idx="4">
                  <c:v>14</c:v>
                </c:pt>
                <c:pt idx="5">
                  <c:v>14</c:v>
                </c:pt>
                <c:pt idx="6">
                  <c:v>15</c:v>
                </c:pt>
                <c:pt idx="7">
                  <c:v>23</c:v>
                </c:pt>
                <c:pt idx="8">
                  <c:v>29</c:v>
                </c:pt>
                <c:pt idx="9">
                  <c:v>45</c:v>
                </c:pt>
              </c:numCache>
            </c:numRef>
          </c:val>
          <c:extLst>
            <c:ext xmlns:c16="http://schemas.microsoft.com/office/drawing/2014/chart" uri="{C3380CC4-5D6E-409C-BE32-E72D297353CC}">
              <c16:uniqueId val="{00000001-0F69-4706-BB0A-48603A1FAAF3}"/>
            </c:ext>
          </c:extLst>
        </c:ser>
        <c:dLbls>
          <c:dLblPos val="outEnd"/>
          <c:showLegendKey val="0"/>
          <c:showVal val="1"/>
          <c:showCatName val="0"/>
          <c:showSerName val="0"/>
          <c:showPercent val="0"/>
          <c:showBubbleSize val="0"/>
        </c:dLbls>
        <c:gapWidth val="50"/>
        <c:axId val="1088825056"/>
        <c:axId val="1088803456"/>
      </c:barChart>
      <c:catAx>
        <c:axId val="1088825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50"/>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Prozent</a:t>
                </a:r>
              </a:p>
            </c:rich>
          </c:tx>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5"/>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ysClr val="windowText" lastClr="000000"/>
          </a:solidFill>
          <a:latin typeface="+mn-lt"/>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28138547119985702"/>
          <c:y val="0.16970913303805774"/>
          <c:w val="0.69537098012482379"/>
          <c:h val="0.72531680610236215"/>
        </c:manualLayout>
      </c:layout>
      <c:barChart>
        <c:barDir val="col"/>
        <c:grouping val="clustered"/>
        <c:varyColors val="0"/>
        <c:ser>
          <c:idx val="0"/>
          <c:order val="0"/>
          <c:tx>
            <c:strRef>
              <c:f>Sayfa1!$B$1</c:f>
              <c:strCache>
                <c:ptCount val="1"/>
                <c:pt idx="0">
                  <c:v>Frauen</c:v>
                </c:pt>
              </c:strCache>
            </c:strRef>
          </c:tx>
          <c:spPr>
            <a:solidFill>
              <a:srgbClr val="D684E9"/>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H-Index***</c:v>
                </c:pt>
              </c:strCache>
            </c:strRef>
          </c:cat>
          <c:val>
            <c:numRef>
              <c:f>Sayfa1!$B$2</c:f>
              <c:numCache>
                <c:formatCode>General</c:formatCode>
                <c:ptCount val="1"/>
                <c:pt idx="0">
                  <c:v>19</c:v>
                </c:pt>
              </c:numCache>
            </c:numRef>
          </c:val>
          <c:extLst>
            <c:ext xmlns:c16="http://schemas.microsoft.com/office/drawing/2014/chart" uri="{C3380CC4-5D6E-409C-BE32-E72D297353CC}">
              <c16:uniqueId val="{00000000-BB49-4669-94A4-204F9BF342A5}"/>
            </c:ext>
          </c:extLst>
        </c:ser>
        <c:ser>
          <c:idx val="1"/>
          <c:order val="1"/>
          <c:tx>
            <c:strRef>
              <c:f>Sayfa1!$C$1</c:f>
              <c:strCache>
                <c:ptCount val="1"/>
                <c:pt idx="0">
                  <c:v>Männer</c:v>
                </c:pt>
              </c:strCache>
            </c:strRef>
          </c:tx>
          <c:spPr>
            <a:solidFill>
              <a:srgbClr val="B108C8"/>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H-Index***</c:v>
                </c:pt>
              </c:strCache>
            </c:strRef>
          </c:cat>
          <c:val>
            <c:numRef>
              <c:f>Sayfa1!$C$2</c:f>
              <c:numCache>
                <c:formatCode>General</c:formatCode>
                <c:ptCount val="1"/>
                <c:pt idx="0">
                  <c:v>25</c:v>
                </c:pt>
              </c:numCache>
            </c:numRef>
          </c:val>
          <c:extLst>
            <c:ext xmlns:c16="http://schemas.microsoft.com/office/drawing/2014/chart" uri="{C3380CC4-5D6E-409C-BE32-E72D297353CC}">
              <c16:uniqueId val="{00000001-BB49-4669-94A4-204F9BF342A5}"/>
            </c:ext>
          </c:extLst>
        </c:ser>
        <c:dLbls>
          <c:dLblPos val="outEnd"/>
          <c:showLegendKey val="0"/>
          <c:showVal val="1"/>
          <c:showCatName val="0"/>
          <c:showSerName val="0"/>
          <c:showPercent val="0"/>
          <c:showBubbleSize val="0"/>
        </c:dLbls>
        <c:gapWidth val="219"/>
        <c:overlap val="-30"/>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4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Durchschnittliche Anzahl</a:t>
                </a:r>
              </a:p>
              <a:p>
                <a:pPr>
                  <a:defRPr/>
                </a:pPr>
                <a:endParaRPr lang="en-US"/>
              </a:p>
            </c:rich>
          </c:tx>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10"/>
      </c:valAx>
      <c:spPr>
        <a:noFill/>
        <a:ln>
          <a:noFill/>
        </a:ln>
        <a:effectLst/>
      </c:spPr>
    </c:plotArea>
    <c:legend>
      <c:legendPos val="t"/>
      <c:layout>
        <c:manualLayout>
          <c:xMode val="edge"/>
          <c:yMode val="edge"/>
          <c:x val="0.39779602392685665"/>
          <c:y val="5.4183187383594143E-2"/>
          <c:w val="0.58239706778220635"/>
          <c:h val="6.1327048652449194E-2"/>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ysClr val="windowText" lastClr="000000"/>
          </a:solidFill>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34833017042627246"/>
          <c:y val="0.15074804692925731"/>
          <c:w val="0.65008756115700317"/>
          <c:h val="0.75513559819745613"/>
        </c:manualLayout>
      </c:layout>
      <c:barChart>
        <c:barDir val="col"/>
        <c:grouping val="clustered"/>
        <c:varyColors val="0"/>
        <c:ser>
          <c:idx val="0"/>
          <c:order val="0"/>
          <c:tx>
            <c:strRef>
              <c:f>Sayfa1!$B$1</c:f>
              <c:strCache>
                <c:ptCount val="1"/>
                <c:pt idx="0">
                  <c:v>Frauen</c:v>
                </c:pt>
              </c:strCache>
            </c:strRef>
          </c:tx>
          <c:spPr>
            <a:solidFill>
              <a:srgbClr val="D684E9"/>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Zitationen** </c:v>
                </c:pt>
              </c:strCache>
            </c:strRef>
          </c:cat>
          <c:val>
            <c:numRef>
              <c:f>Sayfa1!$B$2</c:f>
              <c:numCache>
                <c:formatCode>#,##0</c:formatCode>
                <c:ptCount val="1"/>
                <c:pt idx="0">
                  <c:v>2936</c:v>
                </c:pt>
              </c:numCache>
            </c:numRef>
          </c:val>
          <c:extLst>
            <c:ext xmlns:c16="http://schemas.microsoft.com/office/drawing/2014/chart" uri="{C3380CC4-5D6E-409C-BE32-E72D297353CC}">
              <c16:uniqueId val="{00000000-5D7C-414E-BB6B-24EA6E5F961E}"/>
            </c:ext>
          </c:extLst>
        </c:ser>
        <c:ser>
          <c:idx val="1"/>
          <c:order val="1"/>
          <c:tx>
            <c:strRef>
              <c:f>Sayfa1!$C$1</c:f>
              <c:strCache>
                <c:ptCount val="1"/>
                <c:pt idx="0">
                  <c:v>Männer</c:v>
                </c:pt>
              </c:strCache>
            </c:strRef>
          </c:tx>
          <c:spPr>
            <a:solidFill>
              <a:srgbClr val="B108C8"/>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Zitationen** </c:v>
                </c:pt>
              </c:strCache>
            </c:strRef>
          </c:cat>
          <c:val>
            <c:numRef>
              <c:f>Sayfa1!$C$2</c:f>
              <c:numCache>
                <c:formatCode>#,##0</c:formatCode>
                <c:ptCount val="1"/>
                <c:pt idx="0">
                  <c:v>4835</c:v>
                </c:pt>
              </c:numCache>
            </c:numRef>
          </c:val>
          <c:extLst>
            <c:ext xmlns:c16="http://schemas.microsoft.com/office/drawing/2014/chart" uri="{C3380CC4-5D6E-409C-BE32-E72D297353CC}">
              <c16:uniqueId val="{00000001-5D7C-414E-BB6B-24EA6E5F961E}"/>
            </c:ext>
          </c:extLst>
        </c:ser>
        <c:dLbls>
          <c:dLblPos val="outEnd"/>
          <c:showLegendKey val="0"/>
          <c:showVal val="1"/>
          <c:showCatName val="0"/>
          <c:showSerName val="0"/>
          <c:showPercent val="0"/>
          <c:showBubbleSize val="0"/>
        </c:dLbls>
        <c:gapWidth val="219"/>
        <c:overlap val="-30"/>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700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Durchschnittliche Anzahl</a:t>
                </a:r>
              </a:p>
              <a:p>
                <a:pPr>
                  <a:defRPr/>
                </a:pPr>
                <a:endParaRPr lang="en-US"/>
              </a:p>
            </c:rich>
          </c:tx>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1000"/>
      </c:valAx>
      <c:spPr>
        <a:noFill/>
        <a:ln>
          <a:noFill/>
        </a:ln>
        <a:effectLst/>
      </c:spPr>
    </c:plotArea>
    <c:plotVisOnly val="1"/>
    <c:dispBlanksAs val="gap"/>
    <c:showDLblsOverMax val="0"/>
    <c:extLst/>
  </c:chart>
  <c:spPr>
    <a:noFill/>
    <a:ln>
      <a:noFill/>
    </a:ln>
    <a:effectLst/>
  </c:spPr>
  <c:txPr>
    <a:bodyPr/>
    <a:lstStyle/>
    <a:p>
      <a:pPr>
        <a:defRPr sz="1600">
          <a:solidFill>
            <a:sysClr val="windowText" lastClr="000000"/>
          </a:solidFill>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268759602390165"/>
          <c:y val="0.18209564259191238"/>
          <c:w val="0.67137003481206237"/>
          <c:h val="0.73121394419974262"/>
        </c:manualLayout>
      </c:layout>
      <c:barChart>
        <c:barDir val="col"/>
        <c:grouping val="clustered"/>
        <c:varyColors val="0"/>
        <c:ser>
          <c:idx val="0"/>
          <c:order val="0"/>
          <c:tx>
            <c:strRef>
              <c:f>Sayfa1!$B$1</c:f>
              <c:strCache>
                <c:ptCount val="1"/>
                <c:pt idx="0">
                  <c:v>Frauen</c:v>
                </c:pt>
              </c:strCache>
            </c:strRef>
          </c:tx>
          <c:spPr>
            <a:solidFill>
              <a:srgbClr val="D684E9"/>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Zitationen pro Artikel</c:v>
                </c:pt>
              </c:strCache>
            </c:strRef>
          </c:cat>
          <c:val>
            <c:numRef>
              <c:f>Sayfa1!$B$2</c:f>
              <c:numCache>
                <c:formatCode>General</c:formatCode>
                <c:ptCount val="1"/>
                <c:pt idx="0">
                  <c:v>50</c:v>
                </c:pt>
              </c:numCache>
            </c:numRef>
          </c:val>
          <c:extLst>
            <c:ext xmlns:c16="http://schemas.microsoft.com/office/drawing/2014/chart" uri="{C3380CC4-5D6E-409C-BE32-E72D297353CC}">
              <c16:uniqueId val="{00000000-6DBB-4608-B617-200DBAE291B1}"/>
            </c:ext>
          </c:extLst>
        </c:ser>
        <c:ser>
          <c:idx val="1"/>
          <c:order val="1"/>
          <c:tx>
            <c:strRef>
              <c:f>Sayfa1!$C$1</c:f>
              <c:strCache>
                <c:ptCount val="1"/>
                <c:pt idx="0">
                  <c:v>Männer</c:v>
                </c:pt>
              </c:strCache>
            </c:strRef>
          </c:tx>
          <c:spPr>
            <a:solidFill>
              <a:srgbClr val="B108C8"/>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Zitationen pro Artikel</c:v>
                </c:pt>
              </c:strCache>
            </c:strRef>
          </c:cat>
          <c:val>
            <c:numRef>
              <c:f>Sayfa1!$C$2</c:f>
              <c:numCache>
                <c:formatCode>General</c:formatCode>
                <c:ptCount val="1"/>
                <c:pt idx="0">
                  <c:v>54</c:v>
                </c:pt>
              </c:numCache>
            </c:numRef>
          </c:val>
          <c:extLst>
            <c:ext xmlns:c16="http://schemas.microsoft.com/office/drawing/2014/chart" uri="{C3380CC4-5D6E-409C-BE32-E72D297353CC}">
              <c16:uniqueId val="{00000001-6DBB-4608-B617-200DBAE291B1}"/>
            </c:ext>
          </c:extLst>
        </c:ser>
        <c:dLbls>
          <c:dLblPos val="outEnd"/>
          <c:showLegendKey val="0"/>
          <c:showVal val="1"/>
          <c:showCatName val="0"/>
          <c:showSerName val="0"/>
          <c:showPercent val="0"/>
          <c:showBubbleSize val="0"/>
        </c:dLbls>
        <c:gapWidth val="219"/>
        <c:overlap val="-30"/>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7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Durchschnittliche Anzahl</a:t>
                </a:r>
              </a:p>
              <a:p>
                <a:pPr>
                  <a:defRPr/>
                </a:pPr>
                <a:endParaRPr lang="en-US"/>
              </a:p>
            </c:rich>
          </c:tx>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10"/>
      </c:valAx>
      <c:spPr>
        <a:noFill/>
        <a:ln>
          <a:noFill/>
        </a:ln>
        <a:effectLst/>
      </c:spPr>
    </c:plotArea>
    <c:plotVisOnly val="1"/>
    <c:dispBlanksAs val="gap"/>
    <c:showDLblsOverMax val="0"/>
    <c:extLst/>
  </c:chart>
  <c:spPr>
    <a:noFill/>
    <a:ln>
      <a:noFill/>
    </a:ln>
    <a:effectLst/>
  </c:spPr>
  <c:txPr>
    <a:bodyPr/>
    <a:lstStyle/>
    <a:p>
      <a:pPr>
        <a:defRPr sz="1600">
          <a:solidFill>
            <a:sysClr val="windowText" lastClr="000000"/>
          </a:solidFill>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31795654756638564"/>
          <c:y val="0.11978536016331293"/>
          <c:w val="0.6454035380408909"/>
          <c:h val="0.67530529592851485"/>
        </c:manualLayout>
      </c:layout>
      <c:barChart>
        <c:barDir val="bar"/>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Tabelle1!$A$2:$A$6</c:f>
              <c:strCache>
                <c:ptCount val="5"/>
                <c:pt idx="0">
                  <c:v>Fernsehbeiträge*</c:v>
                </c:pt>
                <c:pt idx="1">
                  <c:v>Preise/Auszeichnungen</c:v>
                </c:pt>
                <c:pt idx="2">
                  <c:v>Radiobeiträge</c:v>
                </c:pt>
                <c:pt idx="3">
                  <c:v>Videobeiträge***</c:v>
                </c:pt>
                <c:pt idx="4">
                  <c:v>Presseartikel**</c:v>
                </c:pt>
              </c:strCache>
            </c:strRef>
          </c:cat>
          <c:val>
            <c:numRef>
              <c:f>Tabelle1!$B$2:$B$6</c:f>
              <c:numCache>
                <c:formatCode>General</c:formatCode>
                <c:ptCount val="5"/>
                <c:pt idx="0">
                  <c:v>2</c:v>
                </c:pt>
                <c:pt idx="1">
                  <c:v>2</c:v>
                </c:pt>
                <c:pt idx="2">
                  <c:v>8</c:v>
                </c:pt>
                <c:pt idx="3">
                  <c:v>6</c:v>
                </c:pt>
                <c:pt idx="4">
                  <c:v>19</c:v>
                </c:pt>
              </c:numCache>
            </c:numRef>
          </c:val>
          <c:extLst>
            <c:ext xmlns:c16="http://schemas.microsoft.com/office/drawing/2014/chart" uri="{C3380CC4-5D6E-409C-BE32-E72D297353CC}">
              <c16:uniqueId val="{00000000-5B9F-43F5-8463-9CFD81265675}"/>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Tabelle1!$A$2:$A$6</c:f>
              <c:strCache>
                <c:ptCount val="5"/>
                <c:pt idx="0">
                  <c:v>Fernsehbeiträge*</c:v>
                </c:pt>
                <c:pt idx="1">
                  <c:v>Preise/Auszeichnungen</c:v>
                </c:pt>
                <c:pt idx="2">
                  <c:v>Radiobeiträge</c:v>
                </c:pt>
                <c:pt idx="3">
                  <c:v>Videobeiträge***</c:v>
                </c:pt>
                <c:pt idx="4">
                  <c:v>Presseartikel**</c:v>
                </c:pt>
              </c:strCache>
            </c:strRef>
          </c:cat>
          <c:val>
            <c:numRef>
              <c:f>Tabelle1!$C$2:$C$6</c:f>
              <c:numCache>
                <c:formatCode>General</c:formatCode>
                <c:ptCount val="5"/>
                <c:pt idx="0">
                  <c:v>1</c:v>
                </c:pt>
                <c:pt idx="1">
                  <c:v>2</c:v>
                </c:pt>
                <c:pt idx="2">
                  <c:v>3</c:v>
                </c:pt>
                <c:pt idx="3">
                  <c:v>3</c:v>
                </c:pt>
                <c:pt idx="4">
                  <c:v>13</c:v>
                </c:pt>
              </c:numCache>
            </c:numRef>
          </c:val>
          <c:extLst>
            <c:ext xmlns:c16="http://schemas.microsoft.com/office/drawing/2014/chart" uri="{C3380CC4-5D6E-409C-BE32-E72D297353CC}">
              <c16:uniqueId val="{00000001-5B9F-43F5-8463-9CFD81265675}"/>
            </c:ext>
          </c:extLst>
        </c:ser>
        <c:dLbls>
          <c:dLblPos val="outEnd"/>
          <c:showLegendKey val="0"/>
          <c:showVal val="1"/>
          <c:showCatName val="0"/>
          <c:showSerName val="0"/>
          <c:showPercent val="0"/>
          <c:showBubbleSize val="0"/>
        </c:dLbls>
        <c:gapWidth val="95"/>
        <c:overlap val="-25"/>
        <c:axId val="1088825056"/>
        <c:axId val="1088803456"/>
      </c:barChart>
      <c:catAx>
        <c:axId val="1088825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22"/>
          <c:min val="0"/>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a:t>Durchschnittliche Anzahl</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25056"/>
        <c:crosses val="autoZero"/>
        <c:crossBetween val="between"/>
        <c:majorUnit val="2"/>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chemeClr val="tx1"/>
          </a:solidFill>
          <a:latin typeface="+mn-lt"/>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920" b="0" i="0" u="none" strike="noStrike" kern="1200" spc="0" baseline="0">
                <a:solidFill>
                  <a:sysClr val="windowText" lastClr="000000"/>
                </a:solidFill>
                <a:latin typeface="+mn-lt"/>
                <a:ea typeface="+mn-ea"/>
                <a:cs typeface="+mn-cs"/>
              </a:defRPr>
            </a:pPr>
            <a:r>
              <a:rPr lang="de-DE"/>
              <a:t>Zeitliche Ressourcen</a:t>
            </a:r>
          </a:p>
        </c:rich>
      </c:tx>
      <c:layout>
        <c:manualLayout>
          <c:xMode val="edge"/>
          <c:yMode val="edge"/>
          <c:x val="0.26015821609226225"/>
          <c:y val="0.10699570519416715"/>
        </c:manualLayout>
      </c:layout>
      <c:overlay val="0"/>
      <c:spPr>
        <a:noFill/>
        <a:ln>
          <a:noFill/>
        </a:ln>
        <a:effectLst/>
      </c:spPr>
      <c:txPr>
        <a:bodyPr rot="0" spcFirstLastPara="1" vertOverflow="ellipsis" vert="horz" wrap="square" anchor="ctr" anchorCtr="1"/>
        <a:lstStyle/>
        <a:p>
          <a:pPr>
            <a:defRPr sz="1920" b="0" i="0" u="none" strike="noStrike" kern="1200" spc="0" baseline="0">
              <a:solidFill>
                <a:sysClr val="windowText" lastClr="000000"/>
              </a:solidFill>
              <a:latin typeface="+mn-lt"/>
              <a:ea typeface="+mn-ea"/>
              <a:cs typeface="+mn-cs"/>
            </a:defRPr>
          </a:pPr>
          <a:endParaRPr lang="de-DE"/>
        </a:p>
      </c:txPr>
    </c:title>
    <c:autoTitleDeleted val="0"/>
    <c:plotArea>
      <c:layout>
        <c:manualLayout>
          <c:layoutTarget val="inner"/>
          <c:xMode val="edge"/>
          <c:yMode val="edge"/>
          <c:x val="0.28406450144264472"/>
          <c:y val="0.29800349947141935"/>
          <c:w val="0.67422414202439507"/>
          <c:h val="0.54648652224895222"/>
        </c:manualLayout>
      </c:layout>
      <c:barChart>
        <c:barDir val="col"/>
        <c:grouping val="clustered"/>
        <c:varyColors val="0"/>
        <c:ser>
          <c:idx val="0"/>
          <c:order val="0"/>
          <c:tx>
            <c:strRef>
              <c:f>Sayfa1!$B$1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Haus- und Carearbeit***</c:v>
                </c:pt>
              </c:strCache>
            </c:strRef>
          </c:cat>
          <c:val>
            <c:numRef>
              <c:f>Sayfa1!$B$2</c:f>
              <c:numCache>
                <c:formatCode>General</c:formatCode>
                <c:ptCount val="1"/>
                <c:pt idx="0">
                  <c:v>13</c:v>
                </c:pt>
              </c:numCache>
            </c:numRef>
          </c:val>
          <c:extLst>
            <c:ext xmlns:c16="http://schemas.microsoft.com/office/drawing/2014/chart" uri="{C3380CC4-5D6E-409C-BE32-E72D297353CC}">
              <c16:uniqueId val="{00000000-A980-4004-A4AF-A54307E55561}"/>
            </c:ext>
          </c:extLst>
        </c:ser>
        <c:ser>
          <c:idx val="1"/>
          <c:order val="1"/>
          <c:tx>
            <c:strRef>
              <c:f>Sayfa1!$C$1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Sayfa1!$A$2</c:f>
              <c:strCache>
                <c:ptCount val="1"/>
                <c:pt idx="0">
                  <c:v>Haus- und Carearbeit***</c:v>
                </c:pt>
              </c:strCache>
            </c:strRef>
          </c:cat>
          <c:val>
            <c:numRef>
              <c:f>Sayfa1!$C$2</c:f>
              <c:numCache>
                <c:formatCode>General</c:formatCode>
                <c:ptCount val="1"/>
                <c:pt idx="0">
                  <c:v>18</c:v>
                </c:pt>
              </c:numCache>
            </c:numRef>
          </c:val>
          <c:extLst>
            <c:ext xmlns:c16="http://schemas.microsoft.com/office/drawing/2014/chart" uri="{C3380CC4-5D6E-409C-BE32-E72D297353CC}">
              <c16:uniqueId val="{00000001-A980-4004-A4AF-A54307E55561}"/>
            </c:ext>
          </c:extLst>
        </c:ser>
        <c:dLbls>
          <c:dLblPos val="outEnd"/>
          <c:showLegendKey val="0"/>
          <c:showVal val="1"/>
          <c:showCatName val="0"/>
          <c:showSerName val="0"/>
          <c:showPercent val="0"/>
          <c:showBubbleSize val="0"/>
        </c:dLbls>
        <c:gapWidth val="219"/>
        <c:overlap val="-30"/>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2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a:t>Durchschnittliche Anzahl an Stunden pro Woche</a:t>
                </a:r>
              </a:p>
            </c:rich>
          </c:tx>
          <c:layout>
            <c:manualLayout>
              <c:xMode val="edge"/>
              <c:yMode val="edge"/>
              <c:x val="2.9377894175581881E-2"/>
              <c:y val="0.262825688557148"/>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crossAx val="1088825056"/>
        <c:crosses val="autoZero"/>
        <c:crossBetween val="between"/>
        <c:majorUnit val="5"/>
      </c:valAx>
      <c:spPr>
        <a:noFill/>
        <a:ln>
          <a:noFill/>
        </a:ln>
        <a:effectLst/>
      </c:spPr>
    </c:plotArea>
    <c:legend>
      <c:legendPos val="t"/>
      <c:layout>
        <c:manualLayout>
          <c:xMode val="edge"/>
          <c:yMode val="edge"/>
          <c:x val="0.25551745278934596"/>
          <c:y val="2.4023603836186454E-2"/>
          <c:w val="0.68221484647737074"/>
          <c:h val="7.7919284273864353E-2"/>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de-DE"/>
        </a:p>
      </c:txPr>
    </c:legend>
    <c:plotVisOnly val="1"/>
    <c:dispBlanksAs val="gap"/>
    <c:showDLblsOverMax val="0"/>
    <c:extLst/>
  </c:chart>
  <c:spPr>
    <a:noFill/>
    <a:ln>
      <a:noFill/>
    </a:ln>
    <a:effectLst/>
  </c:spPr>
  <c:txPr>
    <a:bodyPr/>
    <a:lstStyle/>
    <a:p>
      <a:pPr>
        <a:defRPr sz="1600">
          <a:solidFill>
            <a:sysClr val="windowText" lastClr="000000"/>
          </a:solidFill>
          <a:latin typeface="+mn-lt"/>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r>
              <a:rPr lang="de-DE"/>
              <a:t>Gender Stereotype</a:t>
            </a:r>
          </a:p>
        </c:rich>
      </c:tx>
      <c:layout>
        <c:manualLayout>
          <c:xMode val="edge"/>
          <c:yMode val="edge"/>
          <c:x val="0.22928727204458424"/>
          <c:y val="4.9463525967452342E-2"/>
        </c:manualLayout>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endParaRPr lang="de-DE"/>
        </a:p>
      </c:txPr>
    </c:title>
    <c:autoTitleDeleted val="0"/>
    <c:plotArea>
      <c:layout>
        <c:manualLayout>
          <c:layoutTarget val="inner"/>
          <c:xMode val="edge"/>
          <c:yMode val="edge"/>
          <c:x val="0.23093417035930222"/>
          <c:y val="0.25624503230109058"/>
          <c:w val="0.65066788911549067"/>
          <c:h val="0.57826756621775999"/>
        </c:manualLayout>
      </c:layout>
      <c:barChart>
        <c:barDir val="col"/>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Ich wurde für inkompetent gehalten.***</c:v>
                </c:pt>
              </c:strCache>
            </c:strRef>
          </c:cat>
          <c:val>
            <c:numRef>
              <c:f>Tabelle1!$B$2</c:f>
              <c:numCache>
                <c:formatCode>General</c:formatCode>
                <c:ptCount val="1"/>
                <c:pt idx="0">
                  <c:v>34</c:v>
                </c:pt>
              </c:numCache>
            </c:numRef>
          </c:val>
          <c:extLst>
            <c:ext xmlns:c16="http://schemas.microsoft.com/office/drawing/2014/chart" uri="{C3380CC4-5D6E-409C-BE32-E72D297353CC}">
              <c16:uniqueId val="{00000000-B9A3-4B26-BCDB-08D499BC7522}"/>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Ich wurde für inkompetent gehalten.***</c:v>
                </c:pt>
              </c:strCache>
            </c:strRef>
          </c:cat>
          <c:val>
            <c:numRef>
              <c:f>Tabelle1!$C$2</c:f>
              <c:numCache>
                <c:formatCode>General</c:formatCode>
                <c:ptCount val="1"/>
                <c:pt idx="0">
                  <c:v>53</c:v>
                </c:pt>
              </c:numCache>
            </c:numRef>
          </c:val>
          <c:extLst>
            <c:ext xmlns:c16="http://schemas.microsoft.com/office/drawing/2014/chart" uri="{C3380CC4-5D6E-409C-BE32-E72D297353CC}">
              <c16:uniqueId val="{00000001-B9A3-4B26-BCDB-08D499BC7522}"/>
            </c:ext>
          </c:extLst>
        </c:ser>
        <c:dLbls>
          <c:dLblPos val="outEnd"/>
          <c:showLegendKey val="0"/>
          <c:showVal val="1"/>
          <c:showCatName val="0"/>
          <c:showSerName val="0"/>
          <c:showPercent val="0"/>
          <c:showBubbleSize val="0"/>
        </c:dLbls>
        <c:gapWidth val="219"/>
        <c:overlap val="-27"/>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6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de-DE"/>
                  <a:t>Anteil in Prozent</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25056"/>
        <c:crosses val="autoZero"/>
        <c:crossBetween val="between"/>
      </c:valAx>
      <c:spPr>
        <a:noFill/>
        <a:ln>
          <a:noFill/>
        </a:ln>
        <a:effectLst/>
      </c:spPr>
    </c:plotArea>
    <c:plotVisOnly val="1"/>
    <c:dispBlanksAs val="gap"/>
    <c:showDLblsOverMax val="0"/>
    <c:extLst/>
  </c:chart>
  <c:spPr>
    <a:noFill/>
    <a:ln>
      <a:noFill/>
    </a:ln>
    <a:effectLst/>
  </c:spPr>
  <c:txPr>
    <a:bodyPr/>
    <a:lstStyle/>
    <a:p>
      <a:pPr>
        <a:defRPr sz="1600">
          <a:solidFill>
            <a:schemeClr val="tx1"/>
          </a:solidFill>
          <a:latin typeface="+mn-lt"/>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r>
              <a:rPr lang="de-DE"/>
              <a:t>Negative Reaktionen</a:t>
            </a:r>
          </a:p>
        </c:rich>
      </c:tx>
      <c:layout>
        <c:manualLayout>
          <c:xMode val="edge"/>
          <c:yMode val="edge"/>
          <c:x val="0.21685796601970653"/>
          <c:y val="4.9463525967452342E-2"/>
        </c:manualLayout>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endParaRPr lang="de-DE"/>
        </a:p>
      </c:txPr>
    </c:title>
    <c:autoTitleDeleted val="0"/>
    <c:plotArea>
      <c:layout>
        <c:manualLayout>
          <c:layoutTarget val="inner"/>
          <c:xMode val="edge"/>
          <c:yMode val="edge"/>
          <c:x val="0.26089075683380886"/>
          <c:y val="0.25061859367196426"/>
          <c:w val="0.71626947515142325"/>
          <c:h val="0.57771091430226917"/>
        </c:manualLayout>
      </c:layout>
      <c:barChart>
        <c:barDir val="col"/>
        <c:grouping val="clustered"/>
        <c:varyColors val="0"/>
        <c:ser>
          <c:idx val="0"/>
          <c:order val="0"/>
          <c:tx>
            <c:strRef>
              <c:f>Tabelle1!$B$1</c:f>
              <c:strCache>
                <c:ptCount val="1"/>
                <c:pt idx="0">
                  <c:v>Männer</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Ich habe sexistische Kommentare erhalten.***</c:v>
                </c:pt>
              </c:strCache>
            </c:strRef>
          </c:cat>
          <c:val>
            <c:numRef>
              <c:f>Tabelle1!$B$2</c:f>
              <c:numCache>
                <c:formatCode>General</c:formatCode>
                <c:ptCount val="1"/>
                <c:pt idx="0">
                  <c:v>5</c:v>
                </c:pt>
              </c:numCache>
            </c:numRef>
          </c:val>
          <c:extLst>
            <c:ext xmlns:c16="http://schemas.microsoft.com/office/drawing/2014/chart" uri="{C3380CC4-5D6E-409C-BE32-E72D297353CC}">
              <c16:uniqueId val="{00000000-DBAC-439B-BF5A-D92DAED3EEDC}"/>
            </c:ext>
          </c:extLst>
        </c:ser>
        <c:ser>
          <c:idx val="1"/>
          <c:order val="1"/>
          <c:tx>
            <c:strRef>
              <c:f>Tabelle1!$C$1</c:f>
              <c:strCache>
                <c:ptCount val="1"/>
                <c:pt idx="0">
                  <c:v>Frauen</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Ich habe sexistische Kommentare erhalten.***</c:v>
                </c:pt>
              </c:strCache>
            </c:strRef>
          </c:cat>
          <c:val>
            <c:numRef>
              <c:f>Tabelle1!$C$2</c:f>
              <c:numCache>
                <c:formatCode>General</c:formatCode>
                <c:ptCount val="1"/>
                <c:pt idx="0">
                  <c:v>54</c:v>
                </c:pt>
              </c:numCache>
            </c:numRef>
          </c:val>
          <c:extLst>
            <c:ext xmlns:c16="http://schemas.microsoft.com/office/drawing/2014/chart" uri="{C3380CC4-5D6E-409C-BE32-E72D297353CC}">
              <c16:uniqueId val="{00000001-DBAC-439B-BF5A-D92DAED3EEDC}"/>
            </c:ext>
          </c:extLst>
        </c:ser>
        <c:dLbls>
          <c:dLblPos val="outEnd"/>
          <c:showLegendKey val="0"/>
          <c:showVal val="1"/>
          <c:showCatName val="0"/>
          <c:showSerName val="0"/>
          <c:showPercent val="0"/>
          <c:showBubbleSize val="0"/>
        </c:dLbls>
        <c:gapWidth val="219"/>
        <c:overlap val="-27"/>
        <c:axId val="1088825056"/>
        <c:axId val="1088803456"/>
      </c:barChart>
      <c:catAx>
        <c:axId val="1088825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03456"/>
        <c:crosses val="autoZero"/>
        <c:auto val="1"/>
        <c:lblAlgn val="ctr"/>
        <c:lblOffset val="100"/>
        <c:noMultiLvlLbl val="0"/>
      </c:catAx>
      <c:valAx>
        <c:axId val="1088803456"/>
        <c:scaling>
          <c:orientation val="minMax"/>
          <c:max val="6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de-DE"/>
                  <a:t>Anteil in Prozent</a:t>
                </a:r>
              </a:p>
            </c:rich>
          </c:tx>
          <c:layout>
            <c:manualLayout>
              <c:xMode val="edge"/>
              <c:yMode val="edge"/>
              <c:x val="4.4066841263372819E-2"/>
              <c:y val="0.24976753765998599"/>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de-DE"/>
          </a:p>
        </c:txPr>
        <c:crossAx val="1088825056"/>
        <c:crosses val="autoZero"/>
        <c:crossBetween val="between"/>
      </c:valAx>
      <c:spPr>
        <a:noFill/>
        <a:ln>
          <a:noFill/>
        </a:ln>
        <a:effectLst/>
      </c:spPr>
    </c:plotArea>
    <c:plotVisOnly val="1"/>
    <c:dispBlanksAs val="gap"/>
    <c:showDLblsOverMax val="0"/>
    <c:extLst/>
  </c:chart>
  <c:spPr>
    <a:noFill/>
    <a:ln>
      <a:noFill/>
    </a:ln>
    <a:effectLst/>
  </c:spPr>
  <c:txPr>
    <a:bodyPr/>
    <a:lstStyle/>
    <a:p>
      <a:pPr>
        <a:defRPr sz="1600">
          <a:solidFill>
            <a:schemeClr val="tx1"/>
          </a:solidFill>
          <a:latin typeface="+mn-lt"/>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10.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withinLinear" id="15">
  <a:schemeClr val="accent2"/>
</cs:colorStyle>
</file>

<file path=ppt/charts/colors5.xml><?xml version="1.0" encoding="utf-8"?>
<cs:colorStyle xmlns:cs="http://schemas.microsoft.com/office/drawing/2012/chartStyle" xmlns:a="http://schemas.openxmlformats.org/drawingml/2006/main" meth="withinLinear" id="15">
  <a:schemeClr val="accent2"/>
</cs:colorStyle>
</file>

<file path=ppt/charts/colors6.xml><?xml version="1.0" encoding="utf-8"?>
<cs:colorStyle xmlns:cs="http://schemas.microsoft.com/office/drawing/2012/chartStyle" xmlns:a="http://schemas.openxmlformats.org/drawingml/2006/main" meth="withinLinear" id="15">
  <a:schemeClr val="accent2"/>
</cs:colorStyle>
</file>

<file path=ppt/charts/colors7.xml><?xml version="1.0" encoding="utf-8"?>
<cs:colorStyle xmlns:cs="http://schemas.microsoft.com/office/drawing/2012/chartStyle" xmlns:a="http://schemas.openxmlformats.org/drawingml/2006/main" meth="withinLinear" id="15">
  <a:schemeClr val="accent2"/>
</cs:colorStyle>
</file>

<file path=ppt/charts/colors8.xml><?xml version="1.0" encoding="utf-8"?>
<cs:colorStyle xmlns:cs="http://schemas.microsoft.com/office/drawing/2012/chartStyle" xmlns:a="http://schemas.openxmlformats.org/drawingml/2006/main" meth="withinLinear" id="15">
  <a:schemeClr val="accent2"/>
</cs:colorStyle>
</file>

<file path=ppt/charts/colors9.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F6A6C8-9B2E-440E-A5FE-20E90448A3BE}" type="datetimeFigureOut">
              <a:rPr lang="de-DE" smtClean="0"/>
              <a:t>27.02.2025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E950E-5A4F-48D2-9078-5B003B1FDB6C}" type="slidenum">
              <a:rPr lang="de-DE" smtClean="0"/>
              <a:t>‹Nr.›</a:t>
            </a:fld>
            <a:endParaRPr lang="de-DE"/>
          </a:p>
        </p:txBody>
      </p:sp>
    </p:spTree>
    <p:extLst>
      <p:ext uri="{BB962C8B-B14F-4D97-AF65-F5344CB8AC3E}">
        <p14:creationId xmlns:p14="http://schemas.microsoft.com/office/powerpoint/2010/main" val="3764397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8"/>
        <p:cNvGrpSpPr/>
        <p:nvPr/>
      </p:nvGrpSpPr>
      <p:grpSpPr>
        <a:xfrm>
          <a:off x="0" y="0"/>
          <a:ext cx="0" cy="0"/>
          <a:chOff x="0" y="0"/>
          <a:chExt cx="0" cy="0"/>
        </a:xfrm>
      </p:grpSpPr>
      <p:sp>
        <p:nvSpPr>
          <p:cNvPr id="2049" name="Google Shape;2049;g7f9262ee2f_0_26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0" name="Google Shape;2050;g7f9262ee2f_0_26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158750" indent="0" algn="l">
              <a:buNone/>
            </a:pPr>
            <a:r>
              <a:rPr lang="de-DE" sz="1800" b="1" i="0" u="none" strike="noStrike" baseline="0" dirty="0">
                <a:latin typeface="FreeSerifBold"/>
              </a:rPr>
              <a:t>„Es gibt sehr unterschiedliche Wege sichtbar zu werden. Jede Publikation, jeder Vortrag, jedes Interview, jeder </a:t>
            </a:r>
            <a:r>
              <a:rPr lang="de-DE" sz="1800" b="1" i="0" u="none" strike="noStrike" baseline="0" dirty="0" err="1">
                <a:latin typeface="FreeSerifBold"/>
              </a:rPr>
              <a:t>Social</a:t>
            </a:r>
            <a:r>
              <a:rPr lang="de-DE" sz="1800" b="1" i="0" u="none" strike="noStrike" baseline="0" dirty="0">
                <a:latin typeface="FreeSerifBold"/>
              </a:rPr>
              <a:t> Media Post macht Sie sichtbar. Überlegen Sie, ob Sie aufgrund dieser Aktivitäten folgende Erfahrungen gemacht haben.“</a:t>
            </a:r>
            <a:endParaRPr lang="de-DE" dirty="0"/>
          </a:p>
        </p:txBody>
      </p:sp>
    </p:spTree>
    <p:extLst>
      <p:ext uri="{BB962C8B-B14F-4D97-AF65-F5344CB8AC3E}">
        <p14:creationId xmlns:p14="http://schemas.microsoft.com/office/powerpoint/2010/main" val="117704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Aktiv bei PR anfragen</a:t>
            </a:r>
            <a:r>
              <a:rPr lang="de-DE" sz="1800" b="1" i="0" u="none" strike="noStrike" baseline="0" dirty="0">
                <a:solidFill>
                  <a:srgbClr val="000000"/>
                </a:solidFill>
                <a:effectLst/>
                <a:latin typeface="Arial" panose="020B0604020202020204" pitchFamily="34" charset="0"/>
                <a:ea typeface="Arial" panose="020B0604020202020204" pitchFamily="34" charset="0"/>
                <a:cs typeface="Arial"/>
              </a:rPr>
              <a:t> </a:t>
            </a:r>
            <a:r>
              <a:rPr lang="de-DE" sz="1800" b="0" i="0" u="none" strike="noStrike" baseline="0" dirty="0">
                <a:solidFill>
                  <a:srgbClr val="000000"/>
                </a:solidFill>
                <a:effectLst/>
                <a:latin typeface="Arial" panose="020B0604020202020204" pitchFamily="34" charset="0"/>
                <a:ea typeface="Arial" panose="020B0604020202020204" pitchFamily="34" charset="0"/>
                <a:cs typeface="Arial"/>
              </a:rPr>
              <a:t>- </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Ich frage aktiv, z.B. bei PR-Stellen oder Zeitungen an, ob sie über meine Forschung berichten möchten.</a:t>
            </a:r>
            <a:endParaRPr lang="de-DE" sz="1800" b="0" i="0" u="none" strike="noStrike" dirty="0">
              <a:effectLst/>
              <a:latin typeface="Arial" panose="020B0604020202020204" pitchFamily="34" charset="0"/>
            </a:endParaRPr>
          </a:p>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Freude an </a:t>
            </a:r>
            <a:r>
              <a:rPr lang="de-DE" sz="1800" b="1" i="0" u="none" strike="noStrike" dirty="0" err="1">
                <a:solidFill>
                  <a:srgbClr val="000000"/>
                </a:solidFill>
                <a:effectLst/>
                <a:latin typeface="Montserrat" panose="00000500000000000000" pitchFamily="2" charset="0"/>
                <a:ea typeface="Arial" panose="020B0604020202020204" pitchFamily="34" charset="0"/>
                <a:cs typeface="Arial" panose="020B0604020202020204" pitchFamily="34" charset="0"/>
              </a:rPr>
              <a:t>Social</a:t>
            </a:r>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Media </a:t>
            </a:r>
            <a:r>
              <a:rPr lang="de-DE" sz="1800" b="0"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Es macht mir Freude, mich aktiv auf </a:t>
            </a:r>
            <a:r>
              <a:rPr lang="de-DE" sz="1800" b="0" i="0" u="none" strike="noStrike" baseline="0" dirty="0" err="1">
                <a:solidFill>
                  <a:srgbClr val="000000"/>
                </a:solidFill>
                <a:effectLst/>
                <a:latin typeface="Montserrat" panose="00000500000000000000" pitchFamily="2" charset="0"/>
                <a:ea typeface="Arial" panose="020B0604020202020204" pitchFamily="34" charset="0"/>
                <a:cs typeface="Arial" panose="020B0604020202020204" pitchFamily="34" charset="0"/>
              </a:rPr>
              <a:t>Social</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 Media- Plattformen zu beteiligen. </a:t>
            </a:r>
            <a:endParaRPr lang="de-DE" sz="1800" b="0" i="0" u="none" strike="noStrike" dirty="0">
              <a:effectLst/>
              <a:latin typeface="Arial" panose="020B0604020202020204" pitchFamily="34" charset="0"/>
            </a:endParaRPr>
          </a:p>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Angst beim Verfassen von Medienbeiträgen Fehler zu machen*** </a:t>
            </a:r>
            <a:r>
              <a:rPr lang="de-DE" sz="1800" b="0"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Ich habe Angst, beim Verfassen von Medienbeiträgen (Zeitungsinterviews,  </a:t>
            </a:r>
            <a:r>
              <a:rPr lang="de-DE" sz="1800" b="0" i="0" u="none" strike="noStrike" baseline="0" dirty="0" err="1">
                <a:solidFill>
                  <a:srgbClr val="000000"/>
                </a:solidFill>
                <a:effectLst/>
                <a:latin typeface="Montserrat" panose="00000500000000000000" pitchFamily="2" charset="0"/>
                <a:ea typeface="Arial" panose="020B0604020202020204" pitchFamily="34" charset="0"/>
                <a:cs typeface="Arial" panose="020B0604020202020204" pitchFamily="34" charset="0"/>
              </a:rPr>
              <a:t>Social</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 Media, Radio, Podcast, etc.) Fehler zu machen.</a:t>
            </a:r>
            <a:endParaRPr lang="de-DE" sz="1800" b="0" i="0" u="none" strike="noStrike" dirty="0">
              <a:effectLst/>
              <a:latin typeface="Arial" panose="020B0604020202020204" pitchFamily="34" charset="0"/>
            </a:endParaRPr>
          </a:p>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Gern vor Kamera stehen*** </a:t>
            </a:r>
            <a:r>
              <a:rPr lang="de-DE" sz="1800" b="0"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Ich stehe gern vor der Kamera.</a:t>
            </a:r>
            <a:endParaRPr lang="de-DE" sz="1800" b="0" i="0" u="none" strike="noStrike" dirty="0">
              <a:effectLst/>
              <a:latin typeface="Arial" panose="020B0604020202020204" pitchFamily="34" charset="0"/>
            </a:endParaRPr>
          </a:p>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Vertrauen in die Medien*** </a:t>
            </a:r>
            <a:r>
              <a:rPr lang="de-DE" sz="1800" b="0"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Ich vertraue den Medien, dass Sie die Inhalte meiner Beiträge wahrheitsgetreu veröffentlichen. </a:t>
            </a:r>
            <a:endParaRPr lang="de-DE" sz="1800" b="0" i="0" u="none" strike="noStrike" dirty="0">
              <a:effectLst/>
              <a:latin typeface="Arial" panose="020B0604020202020204" pitchFamily="34" charset="0"/>
            </a:endParaRPr>
          </a:p>
          <a:p>
            <a:pPr marR="0" algn="l" rtl="0" fontAlgn="b"/>
            <a:r>
              <a:rPr lang="de-DE" sz="1800" b="1"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Einladungen annehmen*** </a:t>
            </a:r>
            <a:r>
              <a:rPr lang="de-DE" sz="1800" b="0" i="0" u="none" strike="noStrike" dirty="0">
                <a:solidFill>
                  <a:srgbClr val="000000"/>
                </a:solidFill>
                <a:effectLst/>
                <a:latin typeface="Montserrat" panose="00000500000000000000" pitchFamily="2" charset="0"/>
                <a:ea typeface="Arial" panose="020B0604020202020204" pitchFamily="34" charset="0"/>
                <a:cs typeface="Arial" panose="020B0604020202020204" pitchFamily="34" charset="0"/>
              </a:rPr>
              <a:t>- </a:t>
            </a:r>
            <a:r>
              <a:rPr lang="de-DE" sz="1800" b="0" i="0" u="none" strike="noStrike" baseline="0" dirty="0">
                <a:solidFill>
                  <a:srgbClr val="000000"/>
                </a:solidFill>
                <a:effectLst/>
                <a:latin typeface="Montserrat" panose="00000500000000000000" pitchFamily="2" charset="0"/>
                <a:ea typeface="Arial" panose="020B0604020202020204" pitchFamily="34" charset="0"/>
                <a:cs typeface="Arial" panose="020B0604020202020204" pitchFamily="34" charset="0"/>
              </a:rPr>
              <a:t>Einladungen zu Diskussionen/Talkshows/Interviews, etc. nehme ich immer an, bzw. würde ich immer annehmen. </a:t>
            </a:r>
            <a:endParaRPr lang="de-DE" sz="1800" b="0" i="0" u="none" strike="noStrike" dirty="0">
              <a:effectLst/>
              <a:latin typeface="Arial" panose="020B0604020202020204" pitchFamily="34" charset="0"/>
            </a:endParaRPr>
          </a:p>
          <a:p>
            <a:endParaRPr lang="de-DE" dirty="0"/>
          </a:p>
        </p:txBody>
      </p:sp>
    </p:spTree>
    <p:extLst>
      <p:ext uri="{BB962C8B-B14F-4D97-AF65-F5344CB8AC3E}">
        <p14:creationId xmlns:p14="http://schemas.microsoft.com/office/powerpoint/2010/main" val="458754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sz="1200" kern="100" dirty="0">
                <a:ea typeface="Calibri" panose="020F0502020204030204" pitchFamily="34" charset="0"/>
                <a:cs typeface="Calibri" panose="020F0502020204030204" pitchFamily="34" charset="0"/>
              </a:rPr>
              <a:t>eine privilegierte Situation die alles möglich erscheinen lässt vs. zusätzliche Hürden, sich sichtbar zu machen</a:t>
            </a:r>
            <a:endParaRPr lang="de-DE" dirty="0"/>
          </a:p>
          <a:p>
            <a:r>
              <a:rPr lang="de-DE" dirty="0"/>
              <a:t>Zusätzliche Ressourcen</a:t>
            </a:r>
          </a:p>
        </p:txBody>
      </p:sp>
      <p:sp>
        <p:nvSpPr>
          <p:cNvPr id="4" name="Foliennummernplatzhalter 3"/>
          <p:cNvSpPr>
            <a:spLocks noGrp="1"/>
          </p:cNvSpPr>
          <p:nvPr>
            <p:ph type="sldNum" sz="quarter" idx="5"/>
          </p:nvPr>
        </p:nvSpPr>
        <p:spPr/>
        <p:txBody>
          <a:bodyPr/>
          <a:lstStyle/>
          <a:p>
            <a:fld id="{4A2621F5-529A-4D54-A085-69F194259C1B}" type="slidenum">
              <a:rPr lang="de-DE" smtClean="0">
                <a:latin typeface="Montserrat" panose="00000500000000000000" pitchFamily="2" charset="0"/>
              </a:rPr>
              <a:t>26</a:t>
            </a:fld>
            <a:endParaRPr lang="de-DE">
              <a:latin typeface="Montserrat" panose="00000500000000000000" pitchFamily="2" charset="0"/>
            </a:endParaRPr>
          </a:p>
        </p:txBody>
      </p:sp>
    </p:spTree>
    <p:extLst>
      <p:ext uri="{BB962C8B-B14F-4D97-AF65-F5344CB8AC3E}">
        <p14:creationId xmlns:p14="http://schemas.microsoft.com/office/powerpoint/2010/main" val="3906272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Teil der </a:t>
            </a:r>
            <a:r>
              <a:rPr lang="de-DE" dirty="0" err="1"/>
              <a:t>Wisskomm</a:t>
            </a:r>
            <a:r>
              <a:rPr lang="de-DE" dirty="0"/>
              <a:t>:</a:t>
            </a:r>
          </a:p>
          <a:p>
            <a:r>
              <a:rPr lang="de-DE" dirty="0"/>
              <a:t>Im ZEIT Newsletter letzte Woche:</a:t>
            </a:r>
          </a:p>
          <a:p>
            <a:r>
              <a:rPr lang="de-DE" sz="1800" b="1" dirty="0">
                <a:solidFill>
                  <a:srgbClr val="B22222"/>
                </a:solidFill>
                <a:effectLst/>
                <a:ea typeface="Times New Roman" panose="02020603050405020304" pitchFamily="18" charset="0"/>
              </a:rPr>
              <a:t>Mehr Förderung für Wissenschaftskommunikation</a:t>
            </a:r>
            <a:br>
              <a:rPr lang="de-DE" sz="1800" dirty="0">
                <a:solidFill>
                  <a:srgbClr val="666666"/>
                </a:solidFill>
                <a:effectLst/>
                <a:ea typeface="Times New Roman" panose="02020603050405020304" pitchFamily="18" charset="0"/>
              </a:rPr>
            </a:br>
            <a:r>
              <a:rPr lang="de-DE" sz="1800" dirty="0" err="1">
                <a:solidFill>
                  <a:srgbClr val="666666"/>
                </a:solidFill>
                <a:effectLst/>
                <a:ea typeface="Times New Roman" panose="02020603050405020304" pitchFamily="18" charset="0"/>
              </a:rPr>
              <a:t>Wissenschaftskommunikation</a:t>
            </a:r>
            <a:r>
              <a:rPr lang="de-DE" sz="1800" dirty="0">
                <a:solidFill>
                  <a:srgbClr val="666666"/>
                </a:solidFill>
                <a:effectLst/>
                <a:ea typeface="Times New Roman" panose="02020603050405020304" pitchFamily="18" charset="0"/>
              </a:rPr>
              <a:t> ist wichtig, um der Gesellschaft Erkenntnisse und Methoden aus Academia verständlich zu vermitteln.</a:t>
            </a:r>
          </a:p>
          <a:p>
            <a:r>
              <a:rPr lang="de-DE" sz="1800" dirty="0">
                <a:solidFill>
                  <a:srgbClr val="666666"/>
                </a:solidFill>
                <a:effectLst/>
                <a:ea typeface="Times New Roman" panose="02020603050405020304" pitchFamily="18" charset="0"/>
              </a:rPr>
              <a:t>öffentliche Anhörung des Wissenschaftsausschusses statt. Das Thema: </a:t>
            </a:r>
            <a:r>
              <a:rPr lang="de-DE" sz="1800" b="1" dirty="0">
                <a:solidFill>
                  <a:srgbClr val="666666"/>
                </a:solidFill>
                <a:effectLst/>
                <a:ea typeface="Times New Roman" panose="02020603050405020304" pitchFamily="18" charset="0"/>
              </a:rPr>
              <a:t>„Wissenschaftskommunikation systematisch und umfassend stärken“</a:t>
            </a:r>
            <a:r>
              <a:rPr lang="de-DE" sz="1800" dirty="0">
                <a:solidFill>
                  <a:srgbClr val="666666"/>
                </a:solidFill>
                <a:effectLst/>
                <a:ea typeface="Times New Roman" panose="02020603050405020304" pitchFamily="18" charset="0"/>
              </a:rPr>
              <a:t>. Wissenschaftskommunikation gestärkt werden soll. </a:t>
            </a:r>
          </a:p>
        </p:txBody>
      </p:sp>
      <p:sp>
        <p:nvSpPr>
          <p:cNvPr id="4" name="Foliennummernplatzhalter 3"/>
          <p:cNvSpPr>
            <a:spLocks noGrp="1"/>
          </p:cNvSpPr>
          <p:nvPr>
            <p:ph type="sldNum" sz="quarter" idx="5"/>
          </p:nvPr>
        </p:nvSpPr>
        <p:spPr/>
        <p:txBody>
          <a:bodyPr/>
          <a:lstStyle/>
          <a:p>
            <a:fld id="{4A2621F5-529A-4D54-A085-69F194259C1B}" type="slidenum">
              <a:rPr lang="de-DE" smtClean="0">
                <a:latin typeface="Montserrat" panose="00000500000000000000" pitchFamily="2" charset="0"/>
              </a:rPr>
              <a:t>6</a:t>
            </a:fld>
            <a:endParaRPr lang="de-DE">
              <a:latin typeface="Montserrat" panose="00000500000000000000" pitchFamily="2" charset="0"/>
            </a:endParaRPr>
          </a:p>
        </p:txBody>
      </p:sp>
    </p:spTree>
    <p:extLst>
      <p:ext uri="{BB962C8B-B14F-4D97-AF65-F5344CB8AC3E}">
        <p14:creationId xmlns:p14="http://schemas.microsoft.com/office/powerpoint/2010/main" val="3144633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7f9262ee2f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7f9262ee2f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86BC84C9-9092-F003-62F1-D8092D1B0B3D}"/>
            </a:ext>
          </a:extLst>
        </p:cNvPr>
        <p:cNvGrpSpPr/>
        <p:nvPr/>
      </p:nvGrpSpPr>
      <p:grpSpPr>
        <a:xfrm>
          <a:off x="0" y="0"/>
          <a:ext cx="0" cy="0"/>
          <a:chOff x="0" y="0"/>
          <a:chExt cx="0" cy="0"/>
        </a:xfrm>
      </p:grpSpPr>
      <p:sp>
        <p:nvSpPr>
          <p:cNvPr id="211" name="Google Shape;211;g7290233416_0_12:notes">
            <a:extLst>
              <a:ext uri="{FF2B5EF4-FFF2-40B4-BE49-F238E27FC236}">
                <a16:creationId xmlns:a16="http://schemas.microsoft.com/office/drawing/2014/main" id="{9E71A08C-DB13-F1A7-31B2-8EB0C2AD8CF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290233416_0_12:notes">
            <a:extLst>
              <a:ext uri="{FF2B5EF4-FFF2-40B4-BE49-F238E27FC236}">
                <a16:creationId xmlns:a16="http://schemas.microsoft.com/office/drawing/2014/main" id="{F789FDB8-0264-8BDF-956A-B27E05A594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3">
                  <a:lumMod val="50000"/>
                </a:schemeClr>
              </a:buClr>
              <a:buSzPts val="1100"/>
              <a:buFont typeface="Wingdings" panose="05000000000000000000" pitchFamily="2" charset="2"/>
              <a:buChar char="§"/>
              <a:tabLst/>
              <a:defRPr/>
            </a:pPr>
            <a:r>
              <a:rPr lang="de-DE" dirty="0"/>
              <a:t>Fokus liegt auf der Interaktion, in der Sichtbarkeit entsteht</a:t>
            </a:r>
          </a:p>
          <a:p>
            <a:pPr marL="285750" lvl="0" indent="-285750" algn="l" rtl="0">
              <a:spcBef>
                <a:spcPts val="0"/>
              </a:spcBef>
              <a:spcAft>
                <a:spcPts val="0"/>
              </a:spcAft>
              <a:buClr>
                <a:schemeClr val="accent3">
                  <a:lumMod val="50000"/>
                </a:schemeClr>
              </a:buClr>
              <a:buFont typeface="Wingdings" panose="05000000000000000000" pitchFamily="2" charset="2"/>
              <a:buChar char="§"/>
            </a:pPr>
            <a:endParaRPr lang="en-US" dirty="0"/>
          </a:p>
          <a:p>
            <a:pPr marL="285750" lvl="0" indent="-285750" algn="l" rtl="0">
              <a:spcBef>
                <a:spcPts val="0"/>
              </a:spcBef>
              <a:spcAft>
                <a:spcPts val="0"/>
              </a:spcAft>
              <a:buClr>
                <a:schemeClr val="accent3">
                  <a:lumMod val="50000"/>
                </a:schemeClr>
              </a:buClr>
              <a:buFont typeface="Wingdings" panose="05000000000000000000" pitchFamily="2" charset="2"/>
              <a:buChar char="§"/>
            </a:pPr>
            <a:endParaRPr lang="en-US" dirty="0"/>
          </a:p>
          <a:p>
            <a:pPr marL="285750" lvl="0" indent="-285750" algn="l" rtl="0">
              <a:spcBef>
                <a:spcPts val="0"/>
              </a:spcBef>
              <a:spcAft>
                <a:spcPts val="0"/>
              </a:spcAft>
              <a:buClr>
                <a:schemeClr val="accent3">
                  <a:lumMod val="50000"/>
                </a:schemeClr>
              </a:buClr>
              <a:buFont typeface="Wingdings" panose="05000000000000000000" pitchFamily="2" charset="2"/>
              <a:buChar char="§"/>
            </a:pPr>
            <a:r>
              <a:rPr lang="en-US" dirty="0"/>
              <a:t>Das “Outcome“ </a:t>
            </a:r>
            <a:r>
              <a:rPr lang="en-US" dirty="0" err="1"/>
              <a:t>ist</a:t>
            </a:r>
            <a:r>
              <a:rPr lang="en-US" dirty="0"/>
              <a:t> also </a:t>
            </a:r>
            <a:r>
              <a:rPr lang="en-US" dirty="0" err="1"/>
              <a:t>alles</a:t>
            </a:r>
            <a:r>
              <a:rPr lang="en-US" dirty="0"/>
              <a:t>, was </a:t>
            </a:r>
            <a:r>
              <a:rPr lang="en-US" dirty="0" err="1"/>
              <a:t>sichtbar</a:t>
            </a:r>
            <a:r>
              <a:rPr lang="en-US" dirty="0"/>
              <a:t> und </a:t>
            </a:r>
            <a:r>
              <a:rPr lang="en-US" dirty="0" err="1"/>
              <a:t>messbar</a:t>
            </a:r>
            <a:r>
              <a:rPr lang="en-US" dirty="0"/>
              <a:t> </a:t>
            </a:r>
            <a:r>
              <a:rPr lang="en-US" dirty="0" err="1"/>
              <a:t>ist</a:t>
            </a:r>
            <a:r>
              <a:rPr lang="en-US" dirty="0"/>
              <a:t>. </a:t>
            </a:r>
          </a:p>
          <a:p>
            <a:pPr marL="285750" lvl="0" indent="-285750" algn="l" rtl="0">
              <a:spcBef>
                <a:spcPts val="0"/>
              </a:spcBef>
              <a:spcAft>
                <a:spcPts val="0"/>
              </a:spcAft>
              <a:buClr>
                <a:schemeClr val="accent3">
                  <a:lumMod val="50000"/>
                </a:schemeClr>
              </a:buClr>
              <a:buFont typeface="Wingdings" panose="05000000000000000000" pitchFamily="2" charset="2"/>
              <a:buChar char="§"/>
            </a:pPr>
            <a:r>
              <a:rPr lang="de-DE" dirty="0">
                <a:ea typeface="Calibri" panose="020F0502020204030204" pitchFamily="34" charset="0"/>
                <a:cs typeface="Calibri" panose="020F0502020204030204" pitchFamily="34" charset="0"/>
              </a:rPr>
              <a:t>Das Ergebnis des Sichtbarkeitshandelns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6213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86BC84C9-9092-F003-62F1-D8092D1B0B3D}"/>
            </a:ext>
          </a:extLst>
        </p:cNvPr>
        <p:cNvGrpSpPr/>
        <p:nvPr/>
      </p:nvGrpSpPr>
      <p:grpSpPr>
        <a:xfrm>
          <a:off x="0" y="0"/>
          <a:ext cx="0" cy="0"/>
          <a:chOff x="0" y="0"/>
          <a:chExt cx="0" cy="0"/>
        </a:xfrm>
      </p:grpSpPr>
      <p:sp>
        <p:nvSpPr>
          <p:cNvPr id="211" name="Google Shape;211;g7290233416_0_12:notes">
            <a:extLst>
              <a:ext uri="{FF2B5EF4-FFF2-40B4-BE49-F238E27FC236}">
                <a16:creationId xmlns:a16="http://schemas.microsoft.com/office/drawing/2014/main" id="{9E71A08C-DB13-F1A7-31B2-8EB0C2AD8CF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290233416_0_12:notes">
            <a:extLst>
              <a:ext uri="{FF2B5EF4-FFF2-40B4-BE49-F238E27FC236}">
                <a16:creationId xmlns:a16="http://schemas.microsoft.com/office/drawing/2014/main" id="{F789FDB8-0264-8BDF-956A-B27E05A594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3">
                  <a:lumMod val="50000"/>
                </a:schemeClr>
              </a:buClr>
              <a:buSzPts val="1100"/>
              <a:buFont typeface="Wingdings" panose="05000000000000000000" pitchFamily="2" charset="2"/>
              <a:buChar char="§"/>
              <a:tabLst/>
              <a:defRPr/>
            </a:pPr>
            <a:r>
              <a:rPr lang="de-DE" dirty="0"/>
              <a:t>Fokus liegt auf der Interaktion, in der Sichtbarkeit entsteht</a:t>
            </a:r>
          </a:p>
          <a:p>
            <a:pPr marL="285750" lvl="0" indent="-285750" algn="l" rtl="0">
              <a:spcBef>
                <a:spcPts val="0"/>
              </a:spcBef>
              <a:spcAft>
                <a:spcPts val="0"/>
              </a:spcAft>
              <a:buClr>
                <a:schemeClr val="accent3">
                  <a:lumMod val="50000"/>
                </a:schemeClr>
              </a:buClr>
              <a:buFont typeface="Wingdings" panose="05000000000000000000" pitchFamily="2" charset="2"/>
              <a:buChar char="§"/>
            </a:pPr>
            <a:endParaRPr lang="en-US" dirty="0"/>
          </a:p>
          <a:p>
            <a:pPr marL="285750" lvl="0" indent="-285750" algn="l" rtl="0">
              <a:spcBef>
                <a:spcPts val="0"/>
              </a:spcBef>
              <a:spcAft>
                <a:spcPts val="0"/>
              </a:spcAft>
              <a:buClr>
                <a:schemeClr val="accent3">
                  <a:lumMod val="50000"/>
                </a:schemeClr>
              </a:buClr>
              <a:buFont typeface="Wingdings" panose="05000000000000000000" pitchFamily="2" charset="2"/>
              <a:buChar char="§"/>
            </a:pPr>
            <a:endParaRPr lang="en-US" dirty="0"/>
          </a:p>
          <a:p>
            <a:pPr marL="285750" lvl="0" indent="-285750" algn="l" rtl="0">
              <a:spcBef>
                <a:spcPts val="0"/>
              </a:spcBef>
              <a:spcAft>
                <a:spcPts val="0"/>
              </a:spcAft>
              <a:buClr>
                <a:schemeClr val="accent3">
                  <a:lumMod val="50000"/>
                </a:schemeClr>
              </a:buClr>
              <a:buFont typeface="Wingdings" panose="05000000000000000000" pitchFamily="2" charset="2"/>
              <a:buChar char="§"/>
            </a:pPr>
            <a:r>
              <a:rPr lang="en-US" dirty="0"/>
              <a:t>Das “Outcome“ </a:t>
            </a:r>
            <a:r>
              <a:rPr lang="en-US" dirty="0" err="1"/>
              <a:t>ist</a:t>
            </a:r>
            <a:r>
              <a:rPr lang="en-US" dirty="0"/>
              <a:t> also </a:t>
            </a:r>
            <a:r>
              <a:rPr lang="en-US" dirty="0" err="1"/>
              <a:t>alles</a:t>
            </a:r>
            <a:r>
              <a:rPr lang="en-US" dirty="0"/>
              <a:t>, was </a:t>
            </a:r>
            <a:r>
              <a:rPr lang="en-US" dirty="0" err="1"/>
              <a:t>sichtbar</a:t>
            </a:r>
            <a:r>
              <a:rPr lang="en-US" dirty="0"/>
              <a:t> und </a:t>
            </a:r>
            <a:r>
              <a:rPr lang="en-US" dirty="0" err="1"/>
              <a:t>messbar</a:t>
            </a:r>
            <a:r>
              <a:rPr lang="en-US" dirty="0"/>
              <a:t> </a:t>
            </a:r>
            <a:r>
              <a:rPr lang="en-US" dirty="0" err="1"/>
              <a:t>ist</a:t>
            </a:r>
            <a:r>
              <a:rPr lang="en-US" dirty="0"/>
              <a:t>. </a:t>
            </a:r>
          </a:p>
          <a:p>
            <a:pPr marL="285750" lvl="0" indent="-285750" algn="l" rtl="0">
              <a:spcBef>
                <a:spcPts val="0"/>
              </a:spcBef>
              <a:spcAft>
                <a:spcPts val="0"/>
              </a:spcAft>
              <a:buClr>
                <a:schemeClr val="accent3">
                  <a:lumMod val="50000"/>
                </a:schemeClr>
              </a:buClr>
              <a:buFont typeface="Wingdings" panose="05000000000000000000" pitchFamily="2" charset="2"/>
              <a:buChar char="§"/>
            </a:pPr>
            <a:r>
              <a:rPr lang="de-DE" dirty="0">
                <a:ea typeface="Calibri" panose="020F0502020204030204" pitchFamily="34" charset="0"/>
                <a:cs typeface="Calibri" panose="020F0502020204030204" pitchFamily="34" charset="0"/>
              </a:rPr>
              <a:t>Das Ergebnis des Sichtbarkeitshandelns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39508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50944703-217D-9689-B090-C3DB2408B72D}"/>
            </a:ext>
          </a:extLst>
        </p:cNvPr>
        <p:cNvGrpSpPr/>
        <p:nvPr/>
      </p:nvGrpSpPr>
      <p:grpSpPr>
        <a:xfrm>
          <a:off x="0" y="0"/>
          <a:ext cx="0" cy="0"/>
          <a:chOff x="0" y="0"/>
          <a:chExt cx="0" cy="0"/>
        </a:xfrm>
      </p:grpSpPr>
      <p:sp>
        <p:nvSpPr>
          <p:cNvPr id="211" name="Google Shape;211;g7290233416_0_12:notes">
            <a:extLst>
              <a:ext uri="{FF2B5EF4-FFF2-40B4-BE49-F238E27FC236}">
                <a16:creationId xmlns:a16="http://schemas.microsoft.com/office/drawing/2014/main" id="{A1D474D0-15E1-FC44-796B-37BB6DE5291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290233416_0_12:notes">
            <a:extLst>
              <a:ext uri="{FF2B5EF4-FFF2-40B4-BE49-F238E27FC236}">
                <a16:creationId xmlns:a16="http://schemas.microsoft.com/office/drawing/2014/main" id="{B2C1C02E-66F1-C995-C0C4-AD09351879A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a:t>„</a:t>
            </a:r>
            <a:r>
              <a:rPr lang="de-DE" dirty="0" err="1"/>
              <a:t>doing</a:t>
            </a:r>
            <a:r>
              <a:rPr lang="de-DE" dirty="0"/>
              <a:t>“ legt den Blick auf die Individuen und ihr Handeln und gleichzeitig die Strukturen, in denen das Handeln stattfindet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757336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5E105EE5-5ED9-7C0E-49C8-E7DEC85905C6}"/>
            </a:ext>
          </a:extLst>
        </p:cNvPr>
        <p:cNvGrpSpPr/>
        <p:nvPr/>
      </p:nvGrpSpPr>
      <p:grpSpPr>
        <a:xfrm>
          <a:off x="0" y="0"/>
          <a:ext cx="0" cy="0"/>
          <a:chOff x="0" y="0"/>
          <a:chExt cx="0" cy="0"/>
        </a:xfrm>
      </p:grpSpPr>
      <p:sp>
        <p:nvSpPr>
          <p:cNvPr id="211" name="Google Shape;211;g7290233416_0_12:notes">
            <a:extLst>
              <a:ext uri="{FF2B5EF4-FFF2-40B4-BE49-F238E27FC236}">
                <a16:creationId xmlns:a16="http://schemas.microsoft.com/office/drawing/2014/main" id="{D0AAB379-6C39-46D9-3C9F-9524B7D0E8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290233416_0_12:notes">
            <a:extLst>
              <a:ext uri="{FF2B5EF4-FFF2-40B4-BE49-F238E27FC236}">
                <a16:creationId xmlns:a16="http://schemas.microsoft.com/office/drawing/2014/main" id="{8CB653E1-0606-AD19-1968-B5FCC362C46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46999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algn="l"/>
            <a:r>
              <a:rPr lang="de-DE" sz="1800" b="0" i="0" u="none" strike="noStrike" baseline="0" dirty="0">
                <a:latin typeface="FreeSerif"/>
              </a:rPr>
              <a:t>Wie viele Artikel haben Sie in wissenschaftlichen Zeitschriften veröffentlicht?</a:t>
            </a:r>
          </a:p>
          <a:p>
            <a:pPr algn="l"/>
            <a:r>
              <a:rPr lang="de-DE" sz="1800" b="0" i="0" u="none" strike="noStrike" baseline="0" dirty="0">
                <a:latin typeface="FreeSerif"/>
              </a:rPr>
              <a:t>Wie viele Keynote-</a:t>
            </a:r>
            <a:r>
              <a:rPr lang="de-DE" sz="1800" b="0" i="0" u="none" strike="noStrike" baseline="0" dirty="0" err="1">
                <a:latin typeface="FreeSerif"/>
              </a:rPr>
              <a:t>Speeches</a:t>
            </a:r>
            <a:r>
              <a:rPr lang="de-DE" sz="1800" b="0" i="0" u="none" strike="noStrike" baseline="0" dirty="0">
                <a:latin typeface="FreeSerif"/>
              </a:rPr>
              <a:t> haben Sie bereits gehalten?</a:t>
            </a:r>
          </a:p>
          <a:p>
            <a:pPr algn="l"/>
            <a:r>
              <a:rPr lang="de-DE" sz="1800" b="0" i="0" u="none" strike="noStrike" baseline="0" dirty="0">
                <a:latin typeface="FreeSerif"/>
              </a:rPr>
              <a:t>Wie viele Präsentationen oder Poster haben Sie bisher auf Konferenzen präsentiert?</a:t>
            </a:r>
            <a:endParaRPr lang="de-DE" dirty="0"/>
          </a:p>
        </p:txBody>
      </p:sp>
    </p:spTree>
    <p:extLst>
      <p:ext uri="{BB962C8B-B14F-4D97-AF65-F5344CB8AC3E}">
        <p14:creationId xmlns:p14="http://schemas.microsoft.com/office/powerpoint/2010/main" val="63187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Wie viele Presseartikel gibt es über Sie und Ihre Arbeit?</a:t>
            </a:r>
          </a:p>
          <a:p>
            <a:r>
              <a:rPr lang="de-DE" dirty="0"/>
              <a:t> Wie viele Videobeiträge gibt es über Sie und Ihre Arbeit? (z.B. Dokumentationen, Wissenssendungen, YouTube-Videos, etc.) </a:t>
            </a:r>
          </a:p>
          <a:p>
            <a:r>
              <a:rPr lang="de-DE" dirty="0"/>
              <a:t>Wie oft waren Sie in Talkshows oder anderen Diskussionsformen im Fernsehen? </a:t>
            </a:r>
          </a:p>
          <a:p>
            <a:r>
              <a:rPr lang="de-DE" dirty="0"/>
              <a:t>Wie viele Preise/Auszeichnungen haben Sie für Ihre Leistungen in Lehre und Forschung erhalten? </a:t>
            </a:r>
          </a:p>
          <a:p>
            <a:r>
              <a:rPr lang="de-DE" dirty="0"/>
              <a:t>Wie oft waren Sie bei Radiosendungen oder Podcasts zu hören?</a:t>
            </a:r>
          </a:p>
        </p:txBody>
      </p:sp>
    </p:spTree>
    <p:extLst>
      <p:ext uri="{BB962C8B-B14F-4D97-AF65-F5344CB8AC3E}">
        <p14:creationId xmlns:p14="http://schemas.microsoft.com/office/powerpoint/2010/main" val="1749966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10.jp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elfolie">
    <p:bg>
      <p:bgPr>
        <a:gradFill>
          <a:gsLst>
            <a:gs pos="0">
              <a:srgbClr val="D000C5"/>
            </a:gs>
            <a:gs pos="100000">
              <a:srgbClr val="8A15FF"/>
            </a:gs>
          </a:gsLst>
          <a:lin ang="2700000" scaled="1"/>
        </a:gra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27EE229-5F2C-6C35-286E-232FDA076003}"/>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5" name="Fußzeilenplatzhalter 4">
            <a:extLst>
              <a:ext uri="{FF2B5EF4-FFF2-40B4-BE49-F238E27FC236}">
                <a16:creationId xmlns:a16="http://schemas.microsoft.com/office/drawing/2014/main" id="{042B3BC9-8AF6-DC38-E342-278BA5A6FF3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DA7F0EE-CEF2-D503-DC04-537805F92E47}"/>
              </a:ext>
            </a:extLst>
          </p:cNvPr>
          <p:cNvSpPr>
            <a:spLocks noGrp="1"/>
          </p:cNvSpPr>
          <p:nvPr>
            <p:ph type="sldNum" sz="quarter" idx="12"/>
          </p:nvPr>
        </p:nvSpPr>
        <p:spPr/>
        <p:txBody>
          <a:bodyPr/>
          <a:lstStyle/>
          <a:p>
            <a:fld id="{507ED6E8-CC98-4229-A547-52986073C843}" type="slidenum">
              <a:rPr lang="de-DE" smtClean="0"/>
              <a:t>‹Nr.›</a:t>
            </a:fld>
            <a:endParaRPr lang="de-DE"/>
          </a:p>
        </p:txBody>
      </p:sp>
      <p:sp>
        <p:nvSpPr>
          <p:cNvPr id="7" name="Ellipse 6">
            <a:extLst>
              <a:ext uri="{FF2B5EF4-FFF2-40B4-BE49-F238E27FC236}">
                <a16:creationId xmlns:a16="http://schemas.microsoft.com/office/drawing/2014/main" id="{658C28E2-B784-144A-9622-F9B698200CEE}"/>
              </a:ext>
            </a:extLst>
          </p:cNvPr>
          <p:cNvSpPr/>
          <p:nvPr userDrawn="1"/>
        </p:nvSpPr>
        <p:spPr>
          <a:xfrm>
            <a:off x="2616552" y="1074775"/>
            <a:ext cx="2065874" cy="2065874"/>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8" name="Ellipse 7">
            <a:extLst>
              <a:ext uri="{FF2B5EF4-FFF2-40B4-BE49-F238E27FC236}">
                <a16:creationId xmlns:a16="http://schemas.microsoft.com/office/drawing/2014/main" id="{6773D021-D31A-DFD5-5CD5-0D4E7560336E}"/>
              </a:ext>
            </a:extLst>
          </p:cNvPr>
          <p:cNvSpPr/>
          <p:nvPr userDrawn="1"/>
        </p:nvSpPr>
        <p:spPr>
          <a:xfrm>
            <a:off x="7745025" y="1358490"/>
            <a:ext cx="1961747" cy="1961747"/>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9" name="Ellipse 8">
            <a:extLst>
              <a:ext uri="{FF2B5EF4-FFF2-40B4-BE49-F238E27FC236}">
                <a16:creationId xmlns:a16="http://schemas.microsoft.com/office/drawing/2014/main" id="{B17543C0-7B1D-1C1B-18E0-B3BADE155EBA}"/>
              </a:ext>
            </a:extLst>
          </p:cNvPr>
          <p:cNvSpPr/>
          <p:nvPr userDrawn="1"/>
        </p:nvSpPr>
        <p:spPr>
          <a:xfrm>
            <a:off x="2936314" y="5362377"/>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0" name="Ellipse 9">
            <a:extLst>
              <a:ext uri="{FF2B5EF4-FFF2-40B4-BE49-F238E27FC236}">
                <a16:creationId xmlns:a16="http://schemas.microsoft.com/office/drawing/2014/main" id="{00259C5E-C92C-7CC4-E4DD-795C39FE8238}"/>
              </a:ext>
            </a:extLst>
          </p:cNvPr>
          <p:cNvSpPr/>
          <p:nvPr userDrawn="1"/>
        </p:nvSpPr>
        <p:spPr>
          <a:xfrm>
            <a:off x="4682425" y="5431582"/>
            <a:ext cx="671918" cy="671918"/>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1" name="Ellipse 10">
            <a:extLst>
              <a:ext uri="{FF2B5EF4-FFF2-40B4-BE49-F238E27FC236}">
                <a16:creationId xmlns:a16="http://schemas.microsoft.com/office/drawing/2014/main" id="{C793FDD4-FADA-7135-ED97-907CD583CC3F}"/>
              </a:ext>
            </a:extLst>
          </p:cNvPr>
          <p:cNvSpPr/>
          <p:nvPr userDrawn="1"/>
        </p:nvSpPr>
        <p:spPr>
          <a:xfrm>
            <a:off x="8971264" y="5820217"/>
            <a:ext cx="859564" cy="859564"/>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2" name="Ellipse 11">
            <a:extLst>
              <a:ext uri="{FF2B5EF4-FFF2-40B4-BE49-F238E27FC236}">
                <a16:creationId xmlns:a16="http://schemas.microsoft.com/office/drawing/2014/main" id="{3852059B-E509-13A4-C5FB-327DC200534B}"/>
              </a:ext>
            </a:extLst>
          </p:cNvPr>
          <p:cNvSpPr/>
          <p:nvPr userDrawn="1"/>
        </p:nvSpPr>
        <p:spPr>
          <a:xfrm>
            <a:off x="9911246" y="514409"/>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3" name="Ellipse 12">
            <a:extLst>
              <a:ext uri="{FF2B5EF4-FFF2-40B4-BE49-F238E27FC236}">
                <a16:creationId xmlns:a16="http://schemas.microsoft.com/office/drawing/2014/main" id="{2C3D195E-F013-7BB4-DFBE-D3693817EF66}"/>
              </a:ext>
            </a:extLst>
          </p:cNvPr>
          <p:cNvSpPr/>
          <p:nvPr userDrawn="1"/>
        </p:nvSpPr>
        <p:spPr>
          <a:xfrm>
            <a:off x="612643" y="3592811"/>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4" name="Ellipse 13">
            <a:extLst>
              <a:ext uri="{FF2B5EF4-FFF2-40B4-BE49-F238E27FC236}">
                <a16:creationId xmlns:a16="http://schemas.microsoft.com/office/drawing/2014/main" id="{90EBBE1D-99F7-EB3C-BF4E-EE95ECC15E3A}"/>
              </a:ext>
            </a:extLst>
          </p:cNvPr>
          <p:cNvSpPr/>
          <p:nvPr userDrawn="1"/>
        </p:nvSpPr>
        <p:spPr>
          <a:xfrm>
            <a:off x="10087734" y="3382315"/>
            <a:ext cx="2611123" cy="2611123"/>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5" name="Ellipse 14">
            <a:extLst>
              <a:ext uri="{FF2B5EF4-FFF2-40B4-BE49-F238E27FC236}">
                <a16:creationId xmlns:a16="http://schemas.microsoft.com/office/drawing/2014/main" id="{727734DD-842F-2079-6E8F-D35EDACF2421}"/>
              </a:ext>
            </a:extLst>
          </p:cNvPr>
          <p:cNvSpPr/>
          <p:nvPr userDrawn="1"/>
        </p:nvSpPr>
        <p:spPr>
          <a:xfrm>
            <a:off x="7154177" y="4557235"/>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2" name="Titel 1">
            <a:extLst>
              <a:ext uri="{FF2B5EF4-FFF2-40B4-BE49-F238E27FC236}">
                <a16:creationId xmlns:a16="http://schemas.microsoft.com/office/drawing/2014/main" id="{74AFB469-1130-518C-A533-692BBC89F419}"/>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DBC7BA8E-ED87-4646-E03A-D6A8AE21DCA1}"/>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722746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A548A8-0B38-3D48-3845-DB91F4BE0C8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79C7019-B470-7974-6BD1-EC0F5B5265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2D56432A-CC7D-2560-1590-146F0F4EB7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07E1D26-4E77-87B2-4C23-FEAE917638F3}"/>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6" name="Fußzeilenplatzhalter 5">
            <a:extLst>
              <a:ext uri="{FF2B5EF4-FFF2-40B4-BE49-F238E27FC236}">
                <a16:creationId xmlns:a16="http://schemas.microsoft.com/office/drawing/2014/main" id="{A2C08DCA-7B84-4957-D8B3-33E6273FEEB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DA67622-1DA5-1C35-42E1-B8BFC08EB5A6}"/>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3276154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DA1455-BB66-F1D7-444E-586FD5FB114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DF6CF08E-5898-ED1A-638E-A960FDFEC75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F068F12-EE7C-E9EC-A6A5-7F855F4E6558}"/>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5" name="Fußzeilenplatzhalter 4">
            <a:extLst>
              <a:ext uri="{FF2B5EF4-FFF2-40B4-BE49-F238E27FC236}">
                <a16:creationId xmlns:a16="http://schemas.microsoft.com/office/drawing/2014/main" id="{201FA2EF-A700-B72D-01FD-E1CAA738D98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C69ACBE-E7E6-A4D1-3F16-06042B19C5E2}"/>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2725624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5299DEB-FCBE-4539-42DA-20FA08BE5AC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797F291-5A55-13CA-8FB8-3A285600BB8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D298196-BFB6-102E-BCDF-E4C3BBD7A00D}"/>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5" name="Fußzeilenplatzhalter 4">
            <a:extLst>
              <a:ext uri="{FF2B5EF4-FFF2-40B4-BE49-F238E27FC236}">
                <a16:creationId xmlns:a16="http://schemas.microsoft.com/office/drawing/2014/main" id="{0D5A1D15-7D28-1D27-B291-AEBEB8EFF3C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471E648-72B2-C9EF-2B6F-5AC991FBE9AB}"/>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2669301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bg>
      <p:bgPr>
        <a:solidFill>
          <a:srgbClr val="F1F4F4"/>
        </a:solidFill>
        <a:effectLst/>
      </p:bgPr>
    </p:bg>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4717996" y="3690633"/>
            <a:ext cx="2756000" cy="731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2400">
                <a:solidFill>
                  <a:srgbClr val="AECFDF"/>
                </a:solidFill>
              </a:defRPr>
            </a:lvl1pPr>
            <a:lvl2pPr lvl="1" algn="ctr" rtl="0">
              <a:spcBef>
                <a:spcPts val="0"/>
              </a:spcBef>
              <a:spcAft>
                <a:spcPts val="0"/>
              </a:spcAft>
              <a:buClr>
                <a:schemeClr val="lt1"/>
              </a:buClr>
              <a:buSzPts val="4200"/>
              <a:buNone/>
              <a:defRPr sz="5600">
                <a:solidFill>
                  <a:schemeClr val="lt1"/>
                </a:solidFill>
              </a:defRPr>
            </a:lvl2pPr>
            <a:lvl3pPr lvl="2" algn="ctr" rtl="0">
              <a:spcBef>
                <a:spcPts val="0"/>
              </a:spcBef>
              <a:spcAft>
                <a:spcPts val="0"/>
              </a:spcAft>
              <a:buClr>
                <a:schemeClr val="lt1"/>
              </a:buClr>
              <a:buSzPts val="4200"/>
              <a:buNone/>
              <a:defRPr sz="5600">
                <a:solidFill>
                  <a:schemeClr val="lt1"/>
                </a:solidFill>
              </a:defRPr>
            </a:lvl3pPr>
            <a:lvl4pPr lvl="3" algn="ctr" rtl="0">
              <a:spcBef>
                <a:spcPts val="0"/>
              </a:spcBef>
              <a:spcAft>
                <a:spcPts val="0"/>
              </a:spcAft>
              <a:buClr>
                <a:schemeClr val="lt1"/>
              </a:buClr>
              <a:buSzPts val="4200"/>
              <a:buNone/>
              <a:defRPr sz="5600">
                <a:solidFill>
                  <a:schemeClr val="lt1"/>
                </a:solidFill>
              </a:defRPr>
            </a:lvl4pPr>
            <a:lvl5pPr lvl="4" algn="ctr" rtl="0">
              <a:spcBef>
                <a:spcPts val="0"/>
              </a:spcBef>
              <a:spcAft>
                <a:spcPts val="0"/>
              </a:spcAft>
              <a:buClr>
                <a:schemeClr val="lt1"/>
              </a:buClr>
              <a:buSzPts val="4200"/>
              <a:buNone/>
              <a:defRPr sz="5600">
                <a:solidFill>
                  <a:schemeClr val="lt1"/>
                </a:solidFill>
              </a:defRPr>
            </a:lvl5pPr>
            <a:lvl6pPr lvl="5" algn="ctr" rtl="0">
              <a:spcBef>
                <a:spcPts val="0"/>
              </a:spcBef>
              <a:spcAft>
                <a:spcPts val="0"/>
              </a:spcAft>
              <a:buClr>
                <a:schemeClr val="lt1"/>
              </a:buClr>
              <a:buSzPts val="4200"/>
              <a:buNone/>
              <a:defRPr sz="5600">
                <a:solidFill>
                  <a:schemeClr val="lt1"/>
                </a:solidFill>
              </a:defRPr>
            </a:lvl6pPr>
            <a:lvl7pPr lvl="6" algn="ctr" rtl="0">
              <a:spcBef>
                <a:spcPts val="0"/>
              </a:spcBef>
              <a:spcAft>
                <a:spcPts val="0"/>
              </a:spcAft>
              <a:buClr>
                <a:schemeClr val="lt1"/>
              </a:buClr>
              <a:buSzPts val="4200"/>
              <a:buNone/>
              <a:defRPr sz="5600">
                <a:solidFill>
                  <a:schemeClr val="lt1"/>
                </a:solidFill>
              </a:defRPr>
            </a:lvl7pPr>
            <a:lvl8pPr lvl="7" algn="ctr" rtl="0">
              <a:spcBef>
                <a:spcPts val="0"/>
              </a:spcBef>
              <a:spcAft>
                <a:spcPts val="0"/>
              </a:spcAft>
              <a:buClr>
                <a:schemeClr val="lt1"/>
              </a:buClr>
              <a:buSzPts val="4200"/>
              <a:buNone/>
              <a:defRPr sz="5600">
                <a:solidFill>
                  <a:schemeClr val="lt1"/>
                </a:solidFill>
              </a:defRPr>
            </a:lvl8pPr>
            <a:lvl9pPr lvl="8" algn="ctr" rtl="0">
              <a:spcBef>
                <a:spcPts val="0"/>
              </a:spcBef>
              <a:spcAft>
                <a:spcPts val="0"/>
              </a:spcAft>
              <a:buClr>
                <a:schemeClr val="lt1"/>
              </a:buClr>
              <a:buSzPts val="4200"/>
              <a:buNone/>
              <a:defRPr sz="5600">
                <a:solidFill>
                  <a:schemeClr val="lt1"/>
                </a:solidFill>
              </a:defRPr>
            </a:lvl9pPr>
          </a:lstStyle>
          <a:p>
            <a:endParaRPr dirty="0"/>
          </a:p>
        </p:txBody>
      </p:sp>
      <p:sp>
        <p:nvSpPr>
          <p:cNvPr id="68" name="Google Shape;68;p18"/>
          <p:cNvSpPr txBox="1">
            <a:spLocks noGrp="1"/>
          </p:cNvSpPr>
          <p:nvPr>
            <p:ph type="subTitle" idx="1"/>
          </p:nvPr>
        </p:nvSpPr>
        <p:spPr>
          <a:xfrm>
            <a:off x="4717996" y="4603833"/>
            <a:ext cx="2756000" cy="164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867">
                <a:solidFill>
                  <a:schemeClr val="accent5"/>
                </a:solidFill>
              </a:defRPr>
            </a:lvl1pPr>
            <a:lvl2pPr lvl="1" algn="ctr" rtl="0">
              <a:lnSpc>
                <a:spcPct val="100000"/>
              </a:lnSpc>
              <a:spcBef>
                <a:spcPts val="0"/>
              </a:spcBef>
              <a:spcAft>
                <a:spcPts val="0"/>
              </a:spcAft>
              <a:buClr>
                <a:schemeClr val="lt1"/>
              </a:buClr>
              <a:buSzPts val="2100"/>
              <a:buNone/>
              <a:defRPr sz="2800">
                <a:solidFill>
                  <a:schemeClr val="lt1"/>
                </a:solidFill>
              </a:defRPr>
            </a:lvl2pPr>
            <a:lvl3pPr lvl="2" algn="ctr" rtl="0">
              <a:lnSpc>
                <a:spcPct val="100000"/>
              </a:lnSpc>
              <a:spcBef>
                <a:spcPts val="0"/>
              </a:spcBef>
              <a:spcAft>
                <a:spcPts val="0"/>
              </a:spcAft>
              <a:buClr>
                <a:schemeClr val="lt1"/>
              </a:buClr>
              <a:buSzPts val="2100"/>
              <a:buNone/>
              <a:defRPr sz="2800">
                <a:solidFill>
                  <a:schemeClr val="lt1"/>
                </a:solidFill>
              </a:defRPr>
            </a:lvl3pPr>
            <a:lvl4pPr lvl="3" algn="ctr" rtl="0">
              <a:lnSpc>
                <a:spcPct val="100000"/>
              </a:lnSpc>
              <a:spcBef>
                <a:spcPts val="0"/>
              </a:spcBef>
              <a:spcAft>
                <a:spcPts val="0"/>
              </a:spcAft>
              <a:buClr>
                <a:schemeClr val="lt1"/>
              </a:buClr>
              <a:buSzPts val="2100"/>
              <a:buNone/>
              <a:defRPr sz="2800">
                <a:solidFill>
                  <a:schemeClr val="lt1"/>
                </a:solidFill>
              </a:defRPr>
            </a:lvl4pPr>
            <a:lvl5pPr lvl="4" algn="ctr" rtl="0">
              <a:lnSpc>
                <a:spcPct val="100000"/>
              </a:lnSpc>
              <a:spcBef>
                <a:spcPts val="0"/>
              </a:spcBef>
              <a:spcAft>
                <a:spcPts val="0"/>
              </a:spcAft>
              <a:buClr>
                <a:schemeClr val="lt1"/>
              </a:buClr>
              <a:buSzPts val="2100"/>
              <a:buNone/>
              <a:defRPr sz="2800">
                <a:solidFill>
                  <a:schemeClr val="lt1"/>
                </a:solidFill>
              </a:defRPr>
            </a:lvl5pPr>
            <a:lvl6pPr lvl="5" algn="ctr" rtl="0">
              <a:lnSpc>
                <a:spcPct val="100000"/>
              </a:lnSpc>
              <a:spcBef>
                <a:spcPts val="0"/>
              </a:spcBef>
              <a:spcAft>
                <a:spcPts val="0"/>
              </a:spcAft>
              <a:buClr>
                <a:schemeClr val="lt1"/>
              </a:buClr>
              <a:buSzPts val="2100"/>
              <a:buNone/>
              <a:defRPr sz="2800">
                <a:solidFill>
                  <a:schemeClr val="lt1"/>
                </a:solidFill>
              </a:defRPr>
            </a:lvl6pPr>
            <a:lvl7pPr lvl="6" algn="ctr" rtl="0">
              <a:lnSpc>
                <a:spcPct val="100000"/>
              </a:lnSpc>
              <a:spcBef>
                <a:spcPts val="0"/>
              </a:spcBef>
              <a:spcAft>
                <a:spcPts val="0"/>
              </a:spcAft>
              <a:buClr>
                <a:schemeClr val="lt1"/>
              </a:buClr>
              <a:buSzPts val="2100"/>
              <a:buNone/>
              <a:defRPr sz="2800">
                <a:solidFill>
                  <a:schemeClr val="lt1"/>
                </a:solidFill>
              </a:defRPr>
            </a:lvl7pPr>
            <a:lvl8pPr lvl="7" algn="ctr" rtl="0">
              <a:lnSpc>
                <a:spcPct val="100000"/>
              </a:lnSpc>
              <a:spcBef>
                <a:spcPts val="0"/>
              </a:spcBef>
              <a:spcAft>
                <a:spcPts val="0"/>
              </a:spcAft>
              <a:buClr>
                <a:schemeClr val="lt1"/>
              </a:buClr>
              <a:buSzPts val="2100"/>
              <a:buNone/>
              <a:defRPr sz="2800">
                <a:solidFill>
                  <a:schemeClr val="lt1"/>
                </a:solidFill>
              </a:defRPr>
            </a:lvl8pPr>
            <a:lvl9pPr lvl="8" algn="ctr" rtl="0">
              <a:lnSpc>
                <a:spcPct val="100000"/>
              </a:lnSpc>
              <a:spcBef>
                <a:spcPts val="0"/>
              </a:spcBef>
              <a:spcAft>
                <a:spcPts val="0"/>
              </a:spcAft>
              <a:buClr>
                <a:schemeClr val="lt1"/>
              </a:buClr>
              <a:buSzPts val="2100"/>
              <a:buNone/>
              <a:defRPr sz="2800">
                <a:solidFill>
                  <a:schemeClr val="lt1"/>
                </a:solidFill>
              </a:defRPr>
            </a:lvl9pPr>
          </a:lstStyle>
          <a:p>
            <a:endParaRPr dirty="0"/>
          </a:p>
        </p:txBody>
      </p:sp>
      <p:sp>
        <p:nvSpPr>
          <p:cNvPr id="69" name="Google Shape;69;p18"/>
          <p:cNvSpPr txBox="1">
            <a:spLocks noGrp="1"/>
          </p:cNvSpPr>
          <p:nvPr>
            <p:ph type="title" idx="2"/>
          </p:nvPr>
        </p:nvSpPr>
        <p:spPr>
          <a:xfrm>
            <a:off x="8038071" y="3690633"/>
            <a:ext cx="2756000" cy="731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2400">
                <a:solidFill>
                  <a:srgbClr val="AECFDF"/>
                </a:solidFill>
              </a:defRPr>
            </a:lvl1pPr>
            <a:lvl2pPr lvl="1" algn="ctr" rtl="0">
              <a:spcBef>
                <a:spcPts val="0"/>
              </a:spcBef>
              <a:spcAft>
                <a:spcPts val="0"/>
              </a:spcAft>
              <a:buClr>
                <a:schemeClr val="lt1"/>
              </a:buClr>
              <a:buSzPts val="4200"/>
              <a:buNone/>
              <a:defRPr sz="5600">
                <a:solidFill>
                  <a:schemeClr val="lt1"/>
                </a:solidFill>
              </a:defRPr>
            </a:lvl2pPr>
            <a:lvl3pPr lvl="2" algn="ctr" rtl="0">
              <a:spcBef>
                <a:spcPts val="0"/>
              </a:spcBef>
              <a:spcAft>
                <a:spcPts val="0"/>
              </a:spcAft>
              <a:buClr>
                <a:schemeClr val="lt1"/>
              </a:buClr>
              <a:buSzPts val="4200"/>
              <a:buNone/>
              <a:defRPr sz="5600">
                <a:solidFill>
                  <a:schemeClr val="lt1"/>
                </a:solidFill>
              </a:defRPr>
            </a:lvl3pPr>
            <a:lvl4pPr lvl="3" algn="ctr" rtl="0">
              <a:spcBef>
                <a:spcPts val="0"/>
              </a:spcBef>
              <a:spcAft>
                <a:spcPts val="0"/>
              </a:spcAft>
              <a:buClr>
                <a:schemeClr val="lt1"/>
              </a:buClr>
              <a:buSzPts val="4200"/>
              <a:buNone/>
              <a:defRPr sz="5600">
                <a:solidFill>
                  <a:schemeClr val="lt1"/>
                </a:solidFill>
              </a:defRPr>
            </a:lvl4pPr>
            <a:lvl5pPr lvl="4" algn="ctr" rtl="0">
              <a:spcBef>
                <a:spcPts val="0"/>
              </a:spcBef>
              <a:spcAft>
                <a:spcPts val="0"/>
              </a:spcAft>
              <a:buClr>
                <a:schemeClr val="lt1"/>
              </a:buClr>
              <a:buSzPts val="4200"/>
              <a:buNone/>
              <a:defRPr sz="5600">
                <a:solidFill>
                  <a:schemeClr val="lt1"/>
                </a:solidFill>
              </a:defRPr>
            </a:lvl5pPr>
            <a:lvl6pPr lvl="5" algn="ctr" rtl="0">
              <a:spcBef>
                <a:spcPts val="0"/>
              </a:spcBef>
              <a:spcAft>
                <a:spcPts val="0"/>
              </a:spcAft>
              <a:buClr>
                <a:schemeClr val="lt1"/>
              </a:buClr>
              <a:buSzPts val="4200"/>
              <a:buNone/>
              <a:defRPr sz="5600">
                <a:solidFill>
                  <a:schemeClr val="lt1"/>
                </a:solidFill>
              </a:defRPr>
            </a:lvl6pPr>
            <a:lvl7pPr lvl="6" algn="ctr" rtl="0">
              <a:spcBef>
                <a:spcPts val="0"/>
              </a:spcBef>
              <a:spcAft>
                <a:spcPts val="0"/>
              </a:spcAft>
              <a:buClr>
                <a:schemeClr val="lt1"/>
              </a:buClr>
              <a:buSzPts val="4200"/>
              <a:buNone/>
              <a:defRPr sz="5600">
                <a:solidFill>
                  <a:schemeClr val="lt1"/>
                </a:solidFill>
              </a:defRPr>
            </a:lvl7pPr>
            <a:lvl8pPr lvl="7" algn="ctr" rtl="0">
              <a:spcBef>
                <a:spcPts val="0"/>
              </a:spcBef>
              <a:spcAft>
                <a:spcPts val="0"/>
              </a:spcAft>
              <a:buClr>
                <a:schemeClr val="lt1"/>
              </a:buClr>
              <a:buSzPts val="4200"/>
              <a:buNone/>
              <a:defRPr sz="5600">
                <a:solidFill>
                  <a:schemeClr val="lt1"/>
                </a:solidFill>
              </a:defRPr>
            </a:lvl8pPr>
            <a:lvl9pPr lvl="8" algn="ctr" rtl="0">
              <a:spcBef>
                <a:spcPts val="0"/>
              </a:spcBef>
              <a:spcAft>
                <a:spcPts val="0"/>
              </a:spcAft>
              <a:buClr>
                <a:schemeClr val="lt1"/>
              </a:buClr>
              <a:buSzPts val="4200"/>
              <a:buNone/>
              <a:defRPr sz="5600">
                <a:solidFill>
                  <a:schemeClr val="lt1"/>
                </a:solidFill>
              </a:defRPr>
            </a:lvl9pPr>
          </a:lstStyle>
          <a:p>
            <a:endParaRPr dirty="0"/>
          </a:p>
        </p:txBody>
      </p:sp>
      <p:sp>
        <p:nvSpPr>
          <p:cNvPr id="70" name="Google Shape;70;p18"/>
          <p:cNvSpPr txBox="1">
            <a:spLocks noGrp="1"/>
          </p:cNvSpPr>
          <p:nvPr>
            <p:ph type="subTitle" idx="3"/>
          </p:nvPr>
        </p:nvSpPr>
        <p:spPr>
          <a:xfrm>
            <a:off x="8038071" y="4603833"/>
            <a:ext cx="2756000" cy="164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867">
                <a:solidFill>
                  <a:schemeClr val="accent5"/>
                </a:solidFill>
              </a:defRPr>
            </a:lvl1pPr>
            <a:lvl2pPr lvl="1" algn="ctr" rtl="0">
              <a:lnSpc>
                <a:spcPct val="100000"/>
              </a:lnSpc>
              <a:spcBef>
                <a:spcPts val="0"/>
              </a:spcBef>
              <a:spcAft>
                <a:spcPts val="0"/>
              </a:spcAft>
              <a:buClr>
                <a:schemeClr val="lt1"/>
              </a:buClr>
              <a:buSzPts val="2100"/>
              <a:buNone/>
              <a:defRPr sz="2800">
                <a:solidFill>
                  <a:schemeClr val="lt1"/>
                </a:solidFill>
              </a:defRPr>
            </a:lvl2pPr>
            <a:lvl3pPr lvl="2" algn="ctr" rtl="0">
              <a:lnSpc>
                <a:spcPct val="100000"/>
              </a:lnSpc>
              <a:spcBef>
                <a:spcPts val="0"/>
              </a:spcBef>
              <a:spcAft>
                <a:spcPts val="0"/>
              </a:spcAft>
              <a:buClr>
                <a:schemeClr val="lt1"/>
              </a:buClr>
              <a:buSzPts val="2100"/>
              <a:buNone/>
              <a:defRPr sz="2800">
                <a:solidFill>
                  <a:schemeClr val="lt1"/>
                </a:solidFill>
              </a:defRPr>
            </a:lvl3pPr>
            <a:lvl4pPr lvl="3" algn="ctr" rtl="0">
              <a:lnSpc>
                <a:spcPct val="100000"/>
              </a:lnSpc>
              <a:spcBef>
                <a:spcPts val="0"/>
              </a:spcBef>
              <a:spcAft>
                <a:spcPts val="0"/>
              </a:spcAft>
              <a:buClr>
                <a:schemeClr val="lt1"/>
              </a:buClr>
              <a:buSzPts val="2100"/>
              <a:buNone/>
              <a:defRPr sz="2800">
                <a:solidFill>
                  <a:schemeClr val="lt1"/>
                </a:solidFill>
              </a:defRPr>
            </a:lvl4pPr>
            <a:lvl5pPr lvl="4" algn="ctr" rtl="0">
              <a:lnSpc>
                <a:spcPct val="100000"/>
              </a:lnSpc>
              <a:spcBef>
                <a:spcPts val="0"/>
              </a:spcBef>
              <a:spcAft>
                <a:spcPts val="0"/>
              </a:spcAft>
              <a:buClr>
                <a:schemeClr val="lt1"/>
              </a:buClr>
              <a:buSzPts val="2100"/>
              <a:buNone/>
              <a:defRPr sz="2800">
                <a:solidFill>
                  <a:schemeClr val="lt1"/>
                </a:solidFill>
              </a:defRPr>
            </a:lvl5pPr>
            <a:lvl6pPr lvl="5" algn="ctr" rtl="0">
              <a:lnSpc>
                <a:spcPct val="100000"/>
              </a:lnSpc>
              <a:spcBef>
                <a:spcPts val="0"/>
              </a:spcBef>
              <a:spcAft>
                <a:spcPts val="0"/>
              </a:spcAft>
              <a:buClr>
                <a:schemeClr val="lt1"/>
              </a:buClr>
              <a:buSzPts val="2100"/>
              <a:buNone/>
              <a:defRPr sz="2800">
                <a:solidFill>
                  <a:schemeClr val="lt1"/>
                </a:solidFill>
              </a:defRPr>
            </a:lvl6pPr>
            <a:lvl7pPr lvl="6" algn="ctr" rtl="0">
              <a:lnSpc>
                <a:spcPct val="100000"/>
              </a:lnSpc>
              <a:spcBef>
                <a:spcPts val="0"/>
              </a:spcBef>
              <a:spcAft>
                <a:spcPts val="0"/>
              </a:spcAft>
              <a:buClr>
                <a:schemeClr val="lt1"/>
              </a:buClr>
              <a:buSzPts val="2100"/>
              <a:buNone/>
              <a:defRPr sz="2800">
                <a:solidFill>
                  <a:schemeClr val="lt1"/>
                </a:solidFill>
              </a:defRPr>
            </a:lvl7pPr>
            <a:lvl8pPr lvl="7" algn="ctr" rtl="0">
              <a:lnSpc>
                <a:spcPct val="100000"/>
              </a:lnSpc>
              <a:spcBef>
                <a:spcPts val="0"/>
              </a:spcBef>
              <a:spcAft>
                <a:spcPts val="0"/>
              </a:spcAft>
              <a:buClr>
                <a:schemeClr val="lt1"/>
              </a:buClr>
              <a:buSzPts val="2100"/>
              <a:buNone/>
              <a:defRPr sz="2800">
                <a:solidFill>
                  <a:schemeClr val="lt1"/>
                </a:solidFill>
              </a:defRPr>
            </a:lvl8pPr>
            <a:lvl9pPr lvl="8" algn="ctr" rtl="0">
              <a:lnSpc>
                <a:spcPct val="100000"/>
              </a:lnSpc>
              <a:spcBef>
                <a:spcPts val="0"/>
              </a:spcBef>
              <a:spcAft>
                <a:spcPts val="0"/>
              </a:spcAft>
              <a:buClr>
                <a:schemeClr val="lt1"/>
              </a:buClr>
              <a:buSzPts val="2100"/>
              <a:buNone/>
              <a:defRPr sz="2800">
                <a:solidFill>
                  <a:schemeClr val="lt1"/>
                </a:solidFill>
              </a:defRPr>
            </a:lvl9pPr>
          </a:lstStyle>
          <a:p>
            <a:endParaRPr dirty="0"/>
          </a:p>
        </p:txBody>
      </p:sp>
      <p:sp>
        <p:nvSpPr>
          <p:cNvPr id="71" name="Google Shape;71;p18"/>
          <p:cNvSpPr txBox="1">
            <a:spLocks noGrp="1"/>
          </p:cNvSpPr>
          <p:nvPr>
            <p:ph type="title" idx="4"/>
          </p:nvPr>
        </p:nvSpPr>
        <p:spPr>
          <a:xfrm>
            <a:off x="1251333" y="593367"/>
            <a:ext cx="6172400" cy="1255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3200" b="1">
                <a:solidFill>
                  <a:schemeClr val="accent5"/>
                </a:solidFill>
                <a:latin typeface="Montserrat" pitchFamily="2" charset="77"/>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dirty="0"/>
          </a:p>
        </p:txBody>
      </p:sp>
      <p:sp>
        <p:nvSpPr>
          <p:cNvPr id="72" name="Google Shape;72;p18"/>
          <p:cNvSpPr txBox="1">
            <a:spLocks noGrp="1"/>
          </p:cNvSpPr>
          <p:nvPr>
            <p:ph type="title" idx="5"/>
          </p:nvPr>
        </p:nvSpPr>
        <p:spPr>
          <a:xfrm>
            <a:off x="1397929" y="3690633"/>
            <a:ext cx="2756000" cy="731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2400">
                <a:solidFill>
                  <a:srgbClr val="AECFDF"/>
                </a:solidFill>
              </a:defRPr>
            </a:lvl1pPr>
            <a:lvl2pPr lvl="1" algn="ctr" rtl="0">
              <a:spcBef>
                <a:spcPts val="0"/>
              </a:spcBef>
              <a:spcAft>
                <a:spcPts val="0"/>
              </a:spcAft>
              <a:buClr>
                <a:schemeClr val="lt1"/>
              </a:buClr>
              <a:buSzPts val="4200"/>
              <a:buNone/>
              <a:defRPr sz="5600">
                <a:solidFill>
                  <a:schemeClr val="lt1"/>
                </a:solidFill>
              </a:defRPr>
            </a:lvl2pPr>
            <a:lvl3pPr lvl="2" algn="ctr" rtl="0">
              <a:spcBef>
                <a:spcPts val="0"/>
              </a:spcBef>
              <a:spcAft>
                <a:spcPts val="0"/>
              </a:spcAft>
              <a:buClr>
                <a:schemeClr val="lt1"/>
              </a:buClr>
              <a:buSzPts val="4200"/>
              <a:buNone/>
              <a:defRPr sz="5600">
                <a:solidFill>
                  <a:schemeClr val="lt1"/>
                </a:solidFill>
              </a:defRPr>
            </a:lvl3pPr>
            <a:lvl4pPr lvl="3" algn="ctr" rtl="0">
              <a:spcBef>
                <a:spcPts val="0"/>
              </a:spcBef>
              <a:spcAft>
                <a:spcPts val="0"/>
              </a:spcAft>
              <a:buClr>
                <a:schemeClr val="lt1"/>
              </a:buClr>
              <a:buSzPts val="4200"/>
              <a:buNone/>
              <a:defRPr sz="5600">
                <a:solidFill>
                  <a:schemeClr val="lt1"/>
                </a:solidFill>
              </a:defRPr>
            </a:lvl4pPr>
            <a:lvl5pPr lvl="4" algn="ctr" rtl="0">
              <a:spcBef>
                <a:spcPts val="0"/>
              </a:spcBef>
              <a:spcAft>
                <a:spcPts val="0"/>
              </a:spcAft>
              <a:buClr>
                <a:schemeClr val="lt1"/>
              </a:buClr>
              <a:buSzPts val="4200"/>
              <a:buNone/>
              <a:defRPr sz="5600">
                <a:solidFill>
                  <a:schemeClr val="lt1"/>
                </a:solidFill>
              </a:defRPr>
            </a:lvl5pPr>
            <a:lvl6pPr lvl="5" algn="ctr" rtl="0">
              <a:spcBef>
                <a:spcPts val="0"/>
              </a:spcBef>
              <a:spcAft>
                <a:spcPts val="0"/>
              </a:spcAft>
              <a:buClr>
                <a:schemeClr val="lt1"/>
              </a:buClr>
              <a:buSzPts val="4200"/>
              <a:buNone/>
              <a:defRPr sz="5600">
                <a:solidFill>
                  <a:schemeClr val="lt1"/>
                </a:solidFill>
              </a:defRPr>
            </a:lvl6pPr>
            <a:lvl7pPr lvl="6" algn="ctr" rtl="0">
              <a:spcBef>
                <a:spcPts val="0"/>
              </a:spcBef>
              <a:spcAft>
                <a:spcPts val="0"/>
              </a:spcAft>
              <a:buClr>
                <a:schemeClr val="lt1"/>
              </a:buClr>
              <a:buSzPts val="4200"/>
              <a:buNone/>
              <a:defRPr sz="5600">
                <a:solidFill>
                  <a:schemeClr val="lt1"/>
                </a:solidFill>
              </a:defRPr>
            </a:lvl7pPr>
            <a:lvl8pPr lvl="7" algn="ctr" rtl="0">
              <a:spcBef>
                <a:spcPts val="0"/>
              </a:spcBef>
              <a:spcAft>
                <a:spcPts val="0"/>
              </a:spcAft>
              <a:buClr>
                <a:schemeClr val="lt1"/>
              </a:buClr>
              <a:buSzPts val="4200"/>
              <a:buNone/>
              <a:defRPr sz="5600">
                <a:solidFill>
                  <a:schemeClr val="lt1"/>
                </a:solidFill>
              </a:defRPr>
            </a:lvl8pPr>
            <a:lvl9pPr lvl="8" algn="ctr" rtl="0">
              <a:spcBef>
                <a:spcPts val="0"/>
              </a:spcBef>
              <a:spcAft>
                <a:spcPts val="0"/>
              </a:spcAft>
              <a:buClr>
                <a:schemeClr val="lt1"/>
              </a:buClr>
              <a:buSzPts val="4200"/>
              <a:buNone/>
              <a:defRPr sz="5600">
                <a:solidFill>
                  <a:schemeClr val="lt1"/>
                </a:solidFill>
              </a:defRPr>
            </a:lvl9pPr>
          </a:lstStyle>
          <a:p>
            <a:endParaRPr dirty="0"/>
          </a:p>
        </p:txBody>
      </p:sp>
      <p:sp>
        <p:nvSpPr>
          <p:cNvPr id="73" name="Google Shape;73;p18"/>
          <p:cNvSpPr txBox="1">
            <a:spLocks noGrp="1"/>
          </p:cNvSpPr>
          <p:nvPr>
            <p:ph type="subTitle" idx="6"/>
          </p:nvPr>
        </p:nvSpPr>
        <p:spPr>
          <a:xfrm>
            <a:off x="1397929" y="4603833"/>
            <a:ext cx="2756000" cy="164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867">
                <a:solidFill>
                  <a:schemeClr val="accent5"/>
                </a:solidFill>
              </a:defRPr>
            </a:lvl1pPr>
            <a:lvl2pPr lvl="1" algn="ctr" rtl="0">
              <a:lnSpc>
                <a:spcPct val="100000"/>
              </a:lnSpc>
              <a:spcBef>
                <a:spcPts val="0"/>
              </a:spcBef>
              <a:spcAft>
                <a:spcPts val="0"/>
              </a:spcAft>
              <a:buClr>
                <a:schemeClr val="lt1"/>
              </a:buClr>
              <a:buSzPts val="2100"/>
              <a:buNone/>
              <a:defRPr sz="2800">
                <a:solidFill>
                  <a:schemeClr val="lt1"/>
                </a:solidFill>
              </a:defRPr>
            </a:lvl2pPr>
            <a:lvl3pPr lvl="2" algn="ctr" rtl="0">
              <a:lnSpc>
                <a:spcPct val="100000"/>
              </a:lnSpc>
              <a:spcBef>
                <a:spcPts val="0"/>
              </a:spcBef>
              <a:spcAft>
                <a:spcPts val="0"/>
              </a:spcAft>
              <a:buClr>
                <a:schemeClr val="lt1"/>
              </a:buClr>
              <a:buSzPts val="2100"/>
              <a:buNone/>
              <a:defRPr sz="2800">
                <a:solidFill>
                  <a:schemeClr val="lt1"/>
                </a:solidFill>
              </a:defRPr>
            </a:lvl3pPr>
            <a:lvl4pPr lvl="3" algn="ctr" rtl="0">
              <a:lnSpc>
                <a:spcPct val="100000"/>
              </a:lnSpc>
              <a:spcBef>
                <a:spcPts val="0"/>
              </a:spcBef>
              <a:spcAft>
                <a:spcPts val="0"/>
              </a:spcAft>
              <a:buClr>
                <a:schemeClr val="lt1"/>
              </a:buClr>
              <a:buSzPts val="2100"/>
              <a:buNone/>
              <a:defRPr sz="2800">
                <a:solidFill>
                  <a:schemeClr val="lt1"/>
                </a:solidFill>
              </a:defRPr>
            </a:lvl4pPr>
            <a:lvl5pPr lvl="4" algn="ctr" rtl="0">
              <a:lnSpc>
                <a:spcPct val="100000"/>
              </a:lnSpc>
              <a:spcBef>
                <a:spcPts val="0"/>
              </a:spcBef>
              <a:spcAft>
                <a:spcPts val="0"/>
              </a:spcAft>
              <a:buClr>
                <a:schemeClr val="lt1"/>
              </a:buClr>
              <a:buSzPts val="2100"/>
              <a:buNone/>
              <a:defRPr sz="2800">
                <a:solidFill>
                  <a:schemeClr val="lt1"/>
                </a:solidFill>
              </a:defRPr>
            </a:lvl5pPr>
            <a:lvl6pPr lvl="5" algn="ctr" rtl="0">
              <a:lnSpc>
                <a:spcPct val="100000"/>
              </a:lnSpc>
              <a:spcBef>
                <a:spcPts val="0"/>
              </a:spcBef>
              <a:spcAft>
                <a:spcPts val="0"/>
              </a:spcAft>
              <a:buClr>
                <a:schemeClr val="lt1"/>
              </a:buClr>
              <a:buSzPts val="2100"/>
              <a:buNone/>
              <a:defRPr sz="2800">
                <a:solidFill>
                  <a:schemeClr val="lt1"/>
                </a:solidFill>
              </a:defRPr>
            </a:lvl6pPr>
            <a:lvl7pPr lvl="6" algn="ctr" rtl="0">
              <a:lnSpc>
                <a:spcPct val="100000"/>
              </a:lnSpc>
              <a:spcBef>
                <a:spcPts val="0"/>
              </a:spcBef>
              <a:spcAft>
                <a:spcPts val="0"/>
              </a:spcAft>
              <a:buClr>
                <a:schemeClr val="lt1"/>
              </a:buClr>
              <a:buSzPts val="2100"/>
              <a:buNone/>
              <a:defRPr sz="2800">
                <a:solidFill>
                  <a:schemeClr val="lt1"/>
                </a:solidFill>
              </a:defRPr>
            </a:lvl7pPr>
            <a:lvl8pPr lvl="7" algn="ctr" rtl="0">
              <a:lnSpc>
                <a:spcPct val="100000"/>
              </a:lnSpc>
              <a:spcBef>
                <a:spcPts val="0"/>
              </a:spcBef>
              <a:spcAft>
                <a:spcPts val="0"/>
              </a:spcAft>
              <a:buClr>
                <a:schemeClr val="lt1"/>
              </a:buClr>
              <a:buSzPts val="2100"/>
              <a:buNone/>
              <a:defRPr sz="2800">
                <a:solidFill>
                  <a:schemeClr val="lt1"/>
                </a:solidFill>
              </a:defRPr>
            </a:lvl8pPr>
            <a:lvl9pPr lvl="8" algn="ctr" rtl="0">
              <a:lnSpc>
                <a:spcPct val="100000"/>
              </a:lnSpc>
              <a:spcBef>
                <a:spcPts val="0"/>
              </a:spcBef>
              <a:spcAft>
                <a:spcPts val="0"/>
              </a:spcAft>
              <a:buClr>
                <a:schemeClr val="lt1"/>
              </a:buClr>
              <a:buSzPts val="2100"/>
              <a:buNone/>
              <a:defRPr sz="2800">
                <a:solidFill>
                  <a:schemeClr val="lt1"/>
                </a:solidFill>
              </a:defRPr>
            </a:lvl9pPr>
          </a:lstStyle>
          <a:p>
            <a:endParaRPr dirty="0"/>
          </a:p>
        </p:txBody>
      </p:sp>
    </p:spTree>
    <p:extLst>
      <p:ext uri="{BB962C8B-B14F-4D97-AF65-F5344CB8AC3E}">
        <p14:creationId xmlns:p14="http://schemas.microsoft.com/office/powerpoint/2010/main" val="2824298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userDrawn="1">
  <p:cSld name="Quote">
    <p:bg>
      <p:bgPr>
        <a:solidFill>
          <a:srgbClr val="F1F4F4"/>
        </a:solidFill>
        <a:effectLst/>
      </p:bgPr>
    </p:bg>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1571623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2_Titelfolie">
    <p:bg>
      <p:bgPr>
        <a:solidFill>
          <a:srgbClr val="F1F4F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FB469-1130-518C-A533-692BBC89F419}"/>
              </a:ext>
            </a:extLst>
          </p:cNvPr>
          <p:cNvSpPr>
            <a:spLocks noGrp="1"/>
          </p:cNvSpPr>
          <p:nvPr>
            <p:ph type="ctrTitle"/>
          </p:nvPr>
        </p:nvSpPr>
        <p:spPr>
          <a:xfrm>
            <a:off x="1524000" y="1122363"/>
            <a:ext cx="9144000" cy="2387600"/>
          </a:xfrm>
        </p:spPr>
        <p:txBody>
          <a:bodyPr anchor="b"/>
          <a:lstStyle>
            <a:lvl1pPr algn="ctr">
              <a:defRPr sz="6000">
                <a:solidFill>
                  <a:schemeClr val="tx1"/>
                </a:solidFill>
              </a:defRPr>
            </a:lvl1pPr>
          </a:lstStyle>
          <a:p>
            <a:r>
              <a:rPr lang="de-DE" dirty="0"/>
              <a:t>Mastertitelformat bearbeiten</a:t>
            </a:r>
          </a:p>
        </p:txBody>
      </p:sp>
      <p:sp>
        <p:nvSpPr>
          <p:cNvPr id="3" name="Untertitel 2">
            <a:extLst>
              <a:ext uri="{FF2B5EF4-FFF2-40B4-BE49-F238E27FC236}">
                <a16:creationId xmlns:a16="http://schemas.microsoft.com/office/drawing/2014/main" id="{DBC7BA8E-ED87-4646-E03A-D6A8AE21DCA1}"/>
              </a:ext>
            </a:extLst>
          </p:cNvPr>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pic>
        <p:nvPicPr>
          <p:cNvPr id="4" name="Picture 14">
            <a:extLst>
              <a:ext uri="{FF2B5EF4-FFF2-40B4-BE49-F238E27FC236}">
                <a16:creationId xmlns:a16="http://schemas.microsoft.com/office/drawing/2014/main" id="{547DC902-CE88-DEAC-5195-19D324B22C07}"/>
              </a:ext>
            </a:extLst>
          </p:cNvPr>
          <p:cNvPicPr/>
          <p:nvPr userDrawn="1"/>
        </p:nvPicPr>
        <p:blipFill>
          <a:blip r:embed="rId2"/>
          <a:stretch>
            <a:fillRect/>
          </a:stretch>
        </p:blipFill>
        <p:spPr>
          <a:xfrm>
            <a:off x="359999" y="5948139"/>
            <a:ext cx="2586317" cy="540000"/>
          </a:xfrm>
          <a:prstGeom prst="rect">
            <a:avLst/>
          </a:prstGeom>
        </p:spPr>
      </p:pic>
      <p:grpSp>
        <p:nvGrpSpPr>
          <p:cNvPr id="5" name="Group 11">
            <a:extLst>
              <a:ext uri="{FF2B5EF4-FFF2-40B4-BE49-F238E27FC236}">
                <a16:creationId xmlns:a16="http://schemas.microsoft.com/office/drawing/2014/main" id="{6984D3B2-EEC7-3897-E920-80C04ADC1EFB}"/>
              </a:ext>
            </a:extLst>
          </p:cNvPr>
          <p:cNvGrpSpPr/>
          <p:nvPr userDrawn="1"/>
        </p:nvGrpSpPr>
        <p:grpSpPr>
          <a:xfrm>
            <a:off x="11231767" y="-174446"/>
            <a:ext cx="2026856" cy="4012932"/>
            <a:chOff x="11231767" y="-174446"/>
            <a:chExt cx="2026856" cy="4012932"/>
          </a:xfrm>
        </p:grpSpPr>
        <p:sp>
          <p:nvSpPr>
            <p:cNvPr id="6" name="Freeform 8">
              <a:extLst>
                <a:ext uri="{FF2B5EF4-FFF2-40B4-BE49-F238E27FC236}">
                  <a16:creationId xmlns:a16="http://schemas.microsoft.com/office/drawing/2014/main" id="{E7830496-ABD5-6446-6D41-1632A2D730EF}"/>
                </a:ext>
              </a:extLst>
            </p:cNvPr>
            <p:cNvSpPr/>
            <p:nvPr/>
          </p:nvSpPr>
          <p:spPr>
            <a:xfrm rot="3940874">
              <a:off x="10325534" y="1025105"/>
              <a:ext cx="3719614" cy="1907148"/>
            </a:xfrm>
            <a:custGeom>
              <a:avLst/>
              <a:gdLst/>
              <a:ahLst/>
              <a:cxnLst/>
              <a:rect l="l" t="t" r="r" b="b"/>
              <a:pathLst>
                <a:path w="7315200" h="3750703">
                  <a:moveTo>
                    <a:pt x="0" y="0"/>
                  </a:moveTo>
                  <a:lnTo>
                    <a:pt x="7315200" y="0"/>
                  </a:lnTo>
                  <a:lnTo>
                    <a:pt x="7315200" y="3750703"/>
                  </a:lnTo>
                  <a:lnTo>
                    <a:pt x="0" y="375070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DE"/>
            </a:p>
          </p:txBody>
        </p:sp>
        <p:sp>
          <p:nvSpPr>
            <p:cNvPr id="7" name="Freeform 9">
              <a:extLst>
                <a:ext uri="{FF2B5EF4-FFF2-40B4-BE49-F238E27FC236}">
                  <a16:creationId xmlns:a16="http://schemas.microsoft.com/office/drawing/2014/main" id="{527BEB95-1928-AFF1-5783-35D0881122DA}"/>
                </a:ext>
              </a:extLst>
            </p:cNvPr>
            <p:cNvSpPr/>
            <p:nvPr/>
          </p:nvSpPr>
          <p:spPr>
            <a:xfrm rot="3940874">
              <a:off x="10445242" y="731787"/>
              <a:ext cx="3719614" cy="1907148"/>
            </a:xfrm>
            <a:custGeom>
              <a:avLst/>
              <a:gdLst/>
              <a:ahLst/>
              <a:cxnLst/>
              <a:rect l="l" t="t" r="r" b="b"/>
              <a:pathLst>
                <a:path w="7315200" h="3750703">
                  <a:moveTo>
                    <a:pt x="0" y="0"/>
                  </a:moveTo>
                  <a:lnTo>
                    <a:pt x="7315200" y="0"/>
                  </a:lnTo>
                  <a:lnTo>
                    <a:pt x="7315200" y="3750703"/>
                  </a:lnTo>
                  <a:lnTo>
                    <a:pt x="0" y="375070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DE"/>
            </a:p>
          </p:txBody>
        </p:sp>
      </p:grpSp>
      <p:grpSp>
        <p:nvGrpSpPr>
          <p:cNvPr id="8" name="Group 10">
            <a:extLst>
              <a:ext uri="{FF2B5EF4-FFF2-40B4-BE49-F238E27FC236}">
                <a16:creationId xmlns:a16="http://schemas.microsoft.com/office/drawing/2014/main" id="{630843DB-C2FD-A6F9-F439-EDBF58376AFD}"/>
              </a:ext>
            </a:extLst>
          </p:cNvPr>
          <p:cNvGrpSpPr/>
          <p:nvPr userDrawn="1"/>
        </p:nvGrpSpPr>
        <p:grpSpPr>
          <a:xfrm>
            <a:off x="-35135" y="-1279998"/>
            <a:ext cx="2285837" cy="3090860"/>
            <a:chOff x="-35135" y="-1279998"/>
            <a:chExt cx="2285837" cy="3090860"/>
          </a:xfrm>
        </p:grpSpPr>
        <p:sp>
          <p:nvSpPr>
            <p:cNvPr id="9" name="Freeform 6">
              <a:extLst>
                <a:ext uri="{FF2B5EF4-FFF2-40B4-BE49-F238E27FC236}">
                  <a16:creationId xmlns:a16="http://schemas.microsoft.com/office/drawing/2014/main" id="{1CD3D31C-9754-35A0-A56E-4DAE0009F3CE}"/>
                </a:ext>
              </a:extLst>
            </p:cNvPr>
            <p:cNvSpPr/>
            <p:nvPr/>
          </p:nvSpPr>
          <p:spPr>
            <a:xfrm rot="12391949">
              <a:off x="-35135" y="-1221400"/>
              <a:ext cx="1962700" cy="3032262"/>
            </a:xfrm>
            <a:custGeom>
              <a:avLst/>
              <a:gdLst/>
              <a:ahLst/>
              <a:cxnLst/>
              <a:rect l="l" t="t" r="r" b="b"/>
              <a:pathLst>
                <a:path w="2663398" h="4114800">
                  <a:moveTo>
                    <a:pt x="0" y="0"/>
                  </a:moveTo>
                  <a:lnTo>
                    <a:pt x="2663398" y="0"/>
                  </a:lnTo>
                  <a:lnTo>
                    <a:pt x="2663398"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DE"/>
            </a:p>
          </p:txBody>
        </p:sp>
        <p:sp>
          <p:nvSpPr>
            <p:cNvPr id="10" name="Freeform 7">
              <a:extLst>
                <a:ext uri="{FF2B5EF4-FFF2-40B4-BE49-F238E27FC236}">
                  <a16:creationId xmlns:a16="http://schemas.microsoft.com/office/drawing/2014/main" id="{686CE1B4-9F3B-5922-F053-AA6FEA51F331}"/>
                </a:ext>
              </a:extLst>
            </p:cNvPr>
            <p:cNvSpPr/>
            <p:nvPr/>
          </p:nvSpPr>
          <p:spPr>
            <a:xfrm rot="12391949">
              <a:off x="288002" y="-1279998"/>
              <a:ext cx="1962700" cy="3032262"/>
            </a:xfrm>
            <a:custGeom>
              <a:avLst/>
              <a:gdLst/>
              <a:ahLst/>
              <a:cxnLst/>
              <a:rect l="l" t="t" r="r" b="b"/>
              <a:pathLst>
                <a:path w="2663398" h="4114800">
                  <a:moveTo>
                    <a:pt x="0" y="0"/>
                  </a:moveTo>
                  <a:lnTo>
                    <a:pt x="2663398" y="0"/>
                  </a:lnTo>
                  <a:lnTo>
                    <a:pt x="2663398"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DE"/>
            </a:p>
          </p:txBody>
        </p:sp>
      </p:grpSp>
      <p:pic>
        <p:nvPicPr>
          <p:cNvPr id="11" name="Grafik 10">
            <a:extLst>
              <a:ext uri="{FF2B5EF4-FFF2-40B4-BE49-F238E27FC236}">
                <a16:creationId xmlns:a16="http://schemas.microsoft.com/office/drawing/2014/main" id="{BCCCC28D-CB72-A250-102C-7E7E2CB95CF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427481" y="5606484"/>
            <a:ext cx="1544177" cy="1095472"/>
          </a:xfrm>
          <a:prstGeom prst="rect">
            <a:avLst/>
          </a:prstGeom>
        </p:spPr>
      </p:pic>
    </p:spTree>
    <p:extLst>
      <p:ext uri="{BB962C8B-B14F-4D97-AF65-F5344CB8AC3E}">
        <p14:creationId xmlns:p14="http://schemas.microsoft.com/office/powerpoint/2010/main" val="3480087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solidFill>
          <a:srgbClr val="F1F4F4"/>
        </a:solid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1251333" y="593367"/>
            <a:ext cx="6172400" cy="727407"/>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3200" b="1">
                <a:solidFill>
                  <a:schemeClr val="accent5"/>
                </a:solidFill>
                <a:latin typeface="Montserrat" pitchFamily="2" charset="77"/>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dirty="0"/>
          </a:p>
        </p:txBody>
      </p:sp>
      <p:sp>
        <p:nvSpPr>
          <p:cNvPr id="17" name="Google Shape;17;p4"/>
          <p:cNvSpPr txBox="1">
            <a:spLocks noGrp="1"/>
          </p:cNvSpPr>
          <p:nvPr>
            <p:ph type="body" idx="1"/>
          </p:nvPr>
        </p:nvSpPr>
        <p:spPr>
          <a:xfrm>
            <a:off x="1251333" y="1588401"/>
            <a:ext cx="6595200" cy="2787657"/>
          </a:xfrm>
          <a:prstGeom prst="rect">
            <a:avLst/>
          </a:prstGeom>
        </p:spPr>
        <p:txBody>
          <a:bodyPr spcFirstLastPara="1" wrap="square" lIns="91425" tIns="91425" rIns="91425" bIns="91425" anchor="t" anchorCtr="0">
            <a:noAutofit/>
          </a:bodyPr>
          <a:lstStyle>
            <a:lvl1pPr marL="186262" lvl="0" indent="0">
              <a:spcBef>
                <a:spcPts val="0"/>
              </a:spcBef>
              <a:spcAft>
                <a:spcPts val="0"/>
              </a:spcAft>
              <a:buClr>
                <a:schemeClr val="lt1"/>
              </a:buClr>
              <a:buSzPts val="1400"/>
              <a:buNone/>
              <a:defRPr sz="1867">
                <a:solidFill>
                  <a:schemeClr val="tx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dirty="0"/>
          </a:p>
        </p:txBody>
      </p:sp>
      <p:cxnSp>
        <p:nvCxnSpPr>
          <p:cNvPr id="2" name="Google Shape;172;p39">
            <a:extLst>
              <a:ext uri="{FF2B5EF4-FFF2-40B4-BE49-F238E27FC236}">
                <a16:creationId xmlns:a16="http://schemas.microsoft.com/office/drawing/2014/main" id="{EB982454-8581-13E2-001E-B77C0287D185}"/>
              </a:ext>
            </a:extLst>
          </p:cNvPr>
          <p:cNvCxnSpPr/>
          <p:nvPr userDrawn="1"/>
        </p:nvCxnSpPr>
        <p:spPr>
          <a:xfrm>
            <a:off x="1368267" y="552029"/>
            <a:ext cx="3684000" cy="0"/>
          </a:xfrm>
          <a:prstGeom prst="straightConnector1">
            <a:avLst/>
          </a:prstGeom>
          <a:noFill/>
          <a:ln w="12700" cap="flat" cmpd="sng">
            <a:solidFill>
              <a:srgbClr val="AECFDF"/>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5206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3" userDrawn="1">
  <p:cSld name="Title + Design 3">
    <p:bg>
      <p:bgPr>
        <a:solidFill>
          <a:srgbClr val="F1F4F4"/>
        </a:solidFill>
        <a:effectLst/>
      </p:bgPr>
    </p:bg>
    <p:spTree>
      <p:nvGrpSpPr>
        <p:cNvPr id="1" name="Shape 83"/>
        <p:cNvGrpSpPr/>
        <p:nvPr/>
      </p:nvGrpSpPr>
      <p:grpSpPr>
        <a:xfrm>
          <a:off x="0" y="0"/>
          <a:ext cx="0" cy="0"/>
          <a:chOff x="0" y="0"/>
          <a:chExt cx="0" cy="0"/>
        </a:xfrm>
      </p:grpSpPr>
    </p:spTree>
    <p:extLst>
      <p:ext uri="{BB962C8B-B14F-4D97-AF65-F5344CB8AC3E}">
        <p14:creationId xmlns:p14="http://schemas.microsoft.com/office/powerpoint/2010/main" val="1099313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bg>
      <p:bgPr>
        <a:solidFill>
          <a:srgbClr val="F1F4F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FB469-1130-518C-A533-692BBC89F419}"/>
              </a:ext>
            </a:extLst>
          </p:cNvPr>
          <p:cNvSpPr>
            <a:spLocks noGrp="1"/>
          </p:cNvSpPr>
          <p:nvPr>
            <p:ph type="ctrTitle"/>
          </p:nvPr>
        </p:nvSpPr>
        <p:spPr>
          <a:xfrm>
            <a:off x="1524000" y="1122363"/>
            <a:ext cx="9144000" cy="2387600"/>
          </a:xfrm>
        </p:spPr>
        <p:txBody>
          <a:bodyPr anchor="b"/>
          <a:lstStyle>
            <a:lvl1pPr algn="ctr">
              <a:defRPr sz="6000">
                <a:solidFill>
                  <a:schemeClr val="tx1"/>
                </a:solidFill>
              </a:defRPr>
            </a:lvl1pPr>
          </a:lstStyle>
          <a:p>
            <a:r>
              <a:rPr lang="de-DE" dirty="0"/>
              <a:t>Mastertitelformat bearbeiten</a:t>
            </a:r>
          </a:p>
        </p:txBody>
      </p:sp>
      <p:sp>
        <p:nvSpPr>
          <p:cNvPr id="3" name="Untertitel 2">
            <a:extLst>
              <a:ext uri="{FF2B5EF4-FFF2-40B4-BE49-F238E27FC236}">
                <a16:creationId xmlns:a16="http://schemas.microsoft.com/office/drawing/2014/main" id="{DBC7BA8E-ED87-4646-E03A-D6A8AE21DCA1}"/>
              </a:ext>
            </a:extLst>
          </p:cNvPr>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2322067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ED288-959F-7CDF-F899-5623F789D0F3}"/>
              </a:ext>
            </a:extLst>
          </p:cNvPr>
          <p:cNvSpPr>
            <a:spLocks noGrp="1"/>
          </p:cNvSpPr>
          <p:nvPr>
            <p:ph type="title"/>
          </p:nvPr>
        </p:nvSpPr>
        <p:spPr/>
        <p:txBody>
          <a:bodyPr/>
          <a:lstStyle>
            <a:lvl1pPr>
              <a:defRPr>
                <a:latin typeface="Cormorant" pitchFamily="2" charset="0"/>
                <a:ea typeface="Cormorant" pitchFamily="2" charset="0"/>
                <a:cs typeface="Cormorant" pitchFamily="2" charset="0"/>
              </a:defRPr>
            </a:lvl1pPr>
          </a:lstStyle>
          <a:p>
            <a:r>
              <a:rPr lang="de-DE" dirty="0"/>
              <a:t>Mastertitelformat bearbeiten</a:t>
            </a:r>
          </a:p>
        </p:txBody>
      </p:sp>
      <p:sp>
        <p:nvSpPr>
          <p:cNvPr id="3" name="Inhaltsplatzhalter 2">
            <a:extLst>
              <a:ext uri="{FF2B5EF4-FFF2-40B4-BE49-F238E27FC236}">
                <a16:creationId xmlns:a16="http://schemas.microsoft.com/office/drawing/2014/main" id="{08438FA1-38A2-41CD-A725-66F427B2CAEB}"/>
              </a:ext>
            </a:extLst>
          </p:cNvPr>
          <p:cNvSpPr>
            <a:spLocks noGrp="1"/>
          </p:cNvSpPr>
          <p:nvPr>
            <p:ph idx="1"/>
          </p:nvPr>
        </p:nvSpPr>
        <p:spPr/>
        <p:txBody>
          <a:bodyPr>
            <a:normAutofit/>
          </a:bodyPr>
          <a:lstStyle>
            <a:lvl1pPr>
              <a:defRPr sz="2400">
                <a:latin typeface="Roboto" panose="02000000000000000000" pitchFamily="2" charset="0"/>
                <a:ea typeface="Roboto" panose="02000000000000000000" pitchFamily="2" charset="0"/>
                <a:cs typeface="Roboto" panose="02000000000000000000" pitchFamily="2" charset="0"/>
              </a:defRPr>
            </a:lvl1pPr>
            <a:lvl2pPr>
              <a:defRPr sz="2400">
                <a:latin typeface="Roboto" panose="02000000000000000000" pitchFamily="2" charset="0"/>
                <a:ea typeface="Roboto" panose="02000000000000000000" pitchFamily="2" charset="0"/>
                <a:cs typeface="Roboto" panose="02000000000000000000" pitchFamily="2" charset="0"/>
              </a:defRPr>
            </a:lvl2pPr>
            <a:lvl3pPr>
              <a:defRPr sz="2400">
                <a:latin typeface="Roboto" panose="02000000000000000000" pitchFamily="2" charset="0"/>
                <a:ea typeface="Roboto" panose="02000000000000000000" pitchFamily="2" charset="0"/>
                <a:cs typeface="Roboto" panose="02000000000000000000" pitchFamily="2" charset="0"/>
              </a:defRPr>
            </a:lvl3pPr>
            <a:lvl4pPr>
              <a:defRPr sz="2400">
                <a:latin typeface="Roboto" panose="02000000000000000000" pitchFamily="2" charset="0"/>
                <a:ea typeface="Roboto" panose="02000000000000000000" pitchFamily="2" charset="0"/>
                <a:cs typeface="Roboto" panose="02000000000000000000" pitchFamily="2" charset="0"/>
              </a:defRPr>
            </a:lvl4pPr>
            <a:lvl5pPr>
              <a:defRPr sz="2400">
                <a:latin typeface="Roboto" panose="02000000000000000000" pitchFamily="2" charset="0"/>
                <a:ea typeface="Roboto" panose="02000000000000000000" pitchFamily="2" charset="0"/>
                <a:cs typeface="Roboto" panose="02000000000000000000" pitchFamily="2"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E86F051F-ABCA-49EA-A750-9CC70F5078D3}"/>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5" name="Fußzeilenplatzhalter 4">
            <a:extLst>
              <a:ext uri="{FF2B5EF4-FFF2-40B4-BE49-F238E27FC236}">
                <a16:creationId xmlns:a16="http://schemas.microsoft.com/office/drawing/2014/main" id="{67AEB4E5-25CC-ABFD-05CE-56E5DF2FDDA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F68F0BC-07BE-6998-6133-0C97A5889ABD}"/>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2212373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B1AF7C-DFE4-7DFD-1787-56A11D543E8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BDBCFF14-9E79-6061-5F62-2713E74ABE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2AB09A-6045-1CE2-1628-5677C648A27B}"/>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5" name="Fußzeilenplatzhalter 4">
            <a:extLst>
              <a:ext uri="{FF2B5EF4-FFF2-40B4-BE49-F238E27FC236}">
                <a16:creationId xmlns:a16="http://schemas.microsoft.com/office/drawing/2014/main" id="{06A8E93E-E270-C260-6D0C-BC5BDEF436E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29B5B15-82FE-6170-72CD-187A5E3A72CC}"/>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2267746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B8CC90-AD1A-8BB9-716E-88CA8D312C2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93BC113-443C-BB9D-7802-3FC60101E6D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11291E6F-E93D-88ED-BBC7-BC76299E39C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AA19BA82-2883-0C49-8ABB-7615EB7DC14C}"/>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6" name="Fußzeilenplatzhalter 5">
            <a:extLst>
              <a:ext uri="{FF2B5EF4-FFF2-40B4-BE49-F238E27FC236}">
                <a16:creationId xmlns:a16="http://schemas.microsoft.com/office/drawing/2014/main" id="{936309BF-6F72-84A0-0066-C6646025F0F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F6150D4-0414-7502-4926-65803123EED9}"/>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1182781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FC1191-D185-882B-6236-DF59C02CAE7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B6C80334-0498-66D5-FD73-4D050E335A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6A229AF-42CF-5801-21D3-26FF40E95AE3}"/>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7FC9A23-896E-2303-8CC3-9563CDC089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003EF20-9130-36F5-8197-BDF3275BFDF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5BD7E75-2B21-E9F4-8E20-A424988E090A}"/>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8" name="Fußzeilenplatzhalter 7">
            <a:extLst>
              <a:ext uri="{FF2B5EF4-FFF2-40B4-BE49-F238E27FC236}">
                <a16:creationId xmlns:a16="http://schemas.microsoft.com/office/drawing/2014/main" id="{1951F069-8DC3-30E1-FBF0-E54485CCC347}"/>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788887C8-5E17-348C-DAD1-10AEB88B55F1}"/>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79740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373784-B826-DCE4-C69B-8ABE1AC520A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E2ABA72-62B1-A74A-3753-56A48580614C}"/>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4" name="Fußzeilenplatzhalter 3">
            <a:extLst>
              <a:ext uri="{FF2B5EF4-FFF2-40B4-BE49-F238E27FC236}">
                <a16:creationId xmlns:a16="http://schemas.microsoft.com/office/drawing/2014/main" id="{8A723134-CE71-F575-0971-35A4C83F12A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8ED68D7-E81C-1F7F-90AC-E6576052B566}"/>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1451263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711A753-25D4-5C6B-B7AB-23774AA319D5}"/>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3" name="Fußzeilenplatzhalter 2">
            <a:extLst>
              <a:ext uri="{FF2B5EF4-FFF2-40B4-BE49-F238E27FC236}">
                <a16:creationId xmlns:a16="http://schemas.microsoft.com/office/drawing/2014/main" id="{8804556D-8CC0-12D2-5428-0415BD1D651F}"/>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1B0F3FB6-9666-F6FB-47C0-244F15FD65F1}"/>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1001969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B8A71-EED7-BAF8-50E8-973264331FF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C085FA0-4333-EDB0-234A-651F73A275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E8328EB-BF46-49DD-A547-8EF549363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4F7E296-1C2A-2067-C2E8-172755CC7E39}"/>
              </a:ext>
            </a:extLst>
          </p:cNvPr>
          <p:cNvSpPr>
            <a:spLocks noGrp="1"/>
          </p:cNvSpPr>
          <p:nvPr>
            <p:ph type="dt" sz="half" idx="10"/>
          </p:nvPr>
        </p:nvSpPr>
        <p:spPr/>
        <p:txBody>
          <a:bodyPr/>
          <a:lstStyle/>
          <a:p>
            <a:fld id="{1660D08D-CEF1-49F3-BB8C-69C37D0E61B6}" type="datetimeFigureOut">
              <a:rPr lang="de-DE" smtClean="0"/>
              <a:t>27.02.2025</a:t>
            </a:fld>
            <a:endParaRPr lang="de-DE"/>
          </a:p>
        </p:txBody>
      </p:sp>
      <p:sp>
        <p:nvSpPr>
          <p:cNvPr id="6" name="Fußzeilenplatzhalter 5">
            <a:extLst>
              <a:ext uri="{FF2B5EF4-FFF2-40B4-BE49-F238E27FC236}">
                <a16:creationId xmlns:a16="http://schemas.microsoft.com/office/drawing/2014/main" id="{9CD46CF9-2686-A1C2-A3C0-E6730457107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7DD7524-489C-7244-E088-86B5B82740A4}"/>
              </a:ext>
            </a:extLst>
          </p:cNvPr>
          <p:cNvSpPr>
            <a:spLocks noGrp="1"/>
          </p:cNvSpPr>
          <p:nvPr>
            <p:ph type="sldNum" sz="quarter" idx="12"/>
          </p:nvPr>
        </p:nvSpPr>
        <p:spPr/>
        <p:txBody>
          <a:bodyPr/>
          <a:lstStyle/>
          <a:p>
            <a:fld id="{507ED6E8-CC98-4229-A547-52986073C843}" type="slidenum">
              <a:rPr lang="de-DE" smtClean="0"/>
              <a:t>‹Nr.›</a:t>
            </a:fld>
            <a:endParaRPr lang="de-DE"/>
          </a:p>
        </p:txBody>
      </p:sp>
    </p:spTree>
    <p:extLst>
      <p:ext uri="{BB962C8B-B14F-4D97-AF65-F5344CB8AC3E}">
        <p14:creationId xmlns:p14="http://schemas.microsoft.com/office/powerpoint/2010/main" val="2204218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4F4"/>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3FD4475-D1B6-4600-17AD-50E12641FE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E8641429-384B-2A85-99F7-C69C8CEDA9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1E7112B9-A8BD-EC43-44A1-0160E0ABF9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ormorant" pitchFamily="2" charset="0"/>
                <a:ea typeface="Cormorant" pitchFamily="2" charset="0"/>
                <a:cs typeface="Cormorant" pitchFamily="2" charset="0"/>
              </a:defRPr>
            </a:lvl1pPr>
          </a:lstStyle>
          <a:p>
            <a:fld id="{1660D08D-CEF1-49F3-BB8C-69C37D0E61B6}" type="datetimeFigureOut">
              <a:rPr lang="de-DE" smtClean="0"/>
              <a:pPr/>
              <a:t>27.02.2025</a:t>
            </a:fld>
            <a:endParaRPr lang="de-DE" dirty="0"/>
          </a:p>
        </p:txBody>
      </p:sp>
      <p:sp>
        <p:nvSpPr>
          <p:cNvPr id="5" name="Fußzeilenplatzhalter 4">
            <a:extLst>
              <a:ext uri="{FF2B5EF4-FFF2-40B4-BE49-F238E27FC236}">
                <a16:creationId xmlns:a16="http://schemas.microsoft.com/office/drawing/2014/main" id="{D192BDE9-42EF-ED65-1239-B7B54F1B58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ormorant" pitchFamily="2" charset="0"/>
                <a:ea typeface="Cormorant" pitchFamily="2" charset="0"/>
                <a:cs typeface="Cormorant" pitchFamily="2" charset="0"/>
              </a:defRPr>
            </a:lvl1pPr>
          </a:lstStyle>
          <a:p>
            <a:endParaRPr lang="de-DE" dirty="0"/>
          </a:p>
        </p:txBody>
      </p:sp>
      <p:sp>
        <p:nvSpPr>
          <p:cNvPr id="6" name="Foliennummernplatzhalter 5">
            <a:extLst>
              <a:ext uri="{FF2B5EF4-FFF2-40B4-BE49-F238E27FC236}">
                <a16:creationId xmlns:a16="http://schemas.microsoft.com/office/drawing/2014/main" id="{B617B14C-D4A3-C468-9EBF-BA884470D5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ormorant" pitchFamily="2" charset="0"/>
                <a:ea typeface="Cormorant" pitchFamily="2" charset="0"/>
                <a:cs typeface="Cormorant" pitchFamily="2" charset="0"/>
              </a:defRPr>
            </a:lvl1pPr>
          </a:lstStyle>
          <a:p>
            <a:fld id="{507ED6E8-CC98-4229-A547-52986073C843}" type="slidenum">
              <a:rPr lang="de-DE" smtClean="0"/>
              <a:pPr/>
              <a:t>‹Nr.›</a:t>
            </a:fld>
            <a:endParaRPr lang="de-DE" dirty="0"/>
          </a:p>
        </p:txBody>
      </p:sp>
    </p:spTree>
    <p:extLst>
      <p:ext uri="{BB962C8B-B14F-4D97-AF65-F5344CB8AC3E}">
        <p14:creationId xmlns:p14="http://schemas.microsoft.com/office/powerpoint/2010/main" val="3606184088"/>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5" r:id="rId15"/>
    <p:sldLayoutId id="2147483662" r:id="rId16"/>
    <p:sldLayoutId id="2147483663" r:id="rId17"/>
  </p:sldLayoutIdLst>
  <p:txStyles>
    <p:titleStyle>
      <a:lvl1pPr algn="l" defTabSz="914400" rtl="0" eaLnBrk="1" latinLnBrk="0" hangingPunct="1">
        <a:lnSpc>
          <a:spcPct val="90000"/>
        </a:lnSpc>
        <a:spcBef>
          <a:spcPct val="0"/>
        </a:spcBef>
        <a:buNone/>
        <a:defRPr sz="4400" kern="1200">
          <a:solidFill>
            <a:schemeClr val="tx1"/>
          </a:solidFill>
          <a:latin typeface="Cormorant" pitchFamily="2" charset="0"/>
          <a:ea typeface="Cormorant" pitchFamily="2" charset="0"/>
          <a:cs typeface="Cormorant"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12.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image" Target="../media/image31.svg"/></Relationships>
</file>

<file path=ppt/slides/_rels/slide1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27.svg"/><Relationship Id="rId7" Type="http://schemas.openxmlformats.org/officeDocument/2006/relationships/chart" Target="../charts/chart4.xml"/><Relationship Id="rId2" Type="http://schemas.openxmlformats.org/officeDocument/2006/relationships/image" Target="../media/image26.png"/><Relationship Id="rId1" Type="http://schemas.openxmlformats.org/officeDocument/2006/relationships/slideLayout" Target="../slideLayouts/slideLayout17.xml"/><Relationship Id="rId6" Type="http://schemas.openxmlformats.org/officeDocument/2006/relationships/chart" Target="../charts/chart3.xml"/><Relationship Id="rId5" Type="http://schemas.openxmlformats.org/officeDocument/2006/relationships/image" Target="../media/image29.sv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7"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chart" Target="../charts/chart9.xml"/><Relationship Id="rId4" Type="http://schemas.openxmlformats.org/officeDocument/2006/relationships/chart" Target="../charts/chart8.xml"/></Relationships>
</file>

<file path=ppt/slides/_rels/slide2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F4F4"/>
        </a:solidFill>
        <a:effectLst/>
      </p:bgPr>
    </p:bg>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7F315EE8-7244-C5E7-5AD8-756495CB16AC}"/>
              </a:ext>
            </a:extLst>
          </p:cNvPr>
          <p:cNvGrpSpPr/>
          <p:nvPr/>
        </p:nvGrpSpPr>
        <p:grpSpPr>
          <a:xfrm>
            <a:off x="0" y="1738800"/>
            <a:ext cx="12192000" cy="2737414"/>
            <a:chOff x="0" y="1982450"/>
            <a:chExt cx="12192000" cy="2737414"/>
          </a:xfrm>
        </p:grpSpPr>
        <p:sp>
          <p:nvSpPr>
            <p:cNvPr id="4" name="TextBox 3">
              <a:extLst>
                <a:ext uri="{FF2B5EF4-FFF2-40B4-BE49-F238E27FC236}">
                  <a16:creationId xmlns:a16="http://schemas.microsoft.com/office/drawing/2014/main" id="{6CA13C04-4AF6-75DA-EBDD-832FE49B35A5}"/>
                </a:ext>
              </a:extLst>
            </p:cNvPr>
            <p:cNvSpPr txBox="1"/>
            <p:nvPr/>
          </p:nvSpPr>
          <p:spPr>
            <a:xfrm>
              <a:off x="0" y="1982450"/>
              <a:ext cx="12192000" cy="784830"/>
            </a:xfrm>
            <a:prstGeom prst="rect">
              <a:avLst/>
            </a:prstGeom>
            <a:noFill/>
          </p:spPr>
          <p:txBody>
            <a:bodyPr wrap="square" rtlCol="0" anchor="ctr">
              <a:spAutoFit/>
            </a:bodyPr>
            <a:lstStyle/>
            <a:p>
              <a:pPr algn="ctr"/>
              <a:r>
                <a:rPr lang="de-DE" sz="4500" b="1" dirty="0">
                  <a:latin typeface="Cormorant SemiBold" pitchFamily="2" charset="77"/>
                  <a:ea typeface="Cormorant SemiBold" pitchFamily="2" charset="77"/>
                  <a:cs typeface="Cormorant SemiBold" pitchFamily="2" charset="77"/>
                </a:rPr>
                <a:t>W  O  R  K  S  H  O  P</a:t>
              </a:r>
              <a:endParaRPr lang="en-DE" sz="4500" b="1" dirty="0">
                <a:latin typeface="Cormorant SemiBold" pitchFamily="2" charset="77"/>
                <a:ea typeface="Cormorant SemiBold" pitchFamily="2" charset="77"/>
                <a:cs typeface="Cormorant SemiBold" pitchFamily="2" charset="77"/>
              </a:endParaRPr>
            </a:p>
          </p:txBody>
        </p:sp>
        <p:sp>
          <p:nvSpPr>
            <p:cNvPr id="5" name="TextBox 4">
              <a:extLst>
                <a:ext uri="{FF2B5EF4-FFF2-40B4-BE49-F238E27FC236}">
                  <a16:creationId xmlns:a16="http://schemas.microsoft.com/office/drawing/2014/main" id="{ABFCB92C-32A3-BA98-FD8B-59D1A13D5DF6}"/>
                </a:ext>
              </a:extLst>
            </p:cNvPr>
            <p:cNvSpPr txBox="1">
              <a:spLocks/>
            </p:cNvSpPr>
            <p:nvPr/>
          </p:nvSpPr>
          <p:spPr>
            <a:xfrm>
              <a:off x="342501" y="2780872"/>
              <a:ext cx="11506997" cy="1938992"/>
            </a:xfrm>
            <a:prstGeom prst="rect">
              <a:avLst/>
            </a:prstGeom>
            <a:noFill/>
          </p:spPr>
          <p:txBody>
            <a:bodyPr wrap="square" rtlCol="0" anchor="ctr">
              <a:spAutoFit/>
            </a:bodyPr>
            <a:lstStyle/>
            <a:p>
              <a:pPr algn="ctr"/>
              <a:r>
                <a:rPr lang="de-DE" sz="6000" b="1" dirty="0">
                  <a:latin typeface="Cormorant" pitchFamily="2" charset="77"/>
                  <a:ea typeface="Cormorant" pitchFamily="2" charset="77"/>
                  <a:cs typeface="Cormorant" pitchFamily="2" charset="77"/>
                </a:rPr>
                <a:t>„Sichtbarkeit gestalten - Strategien für Wissenschaftlerinnen “</a:t>
              </a:r>
              <a:endParaRPr lang="en-DE" sz="6000" b="1" dirty="0">
                <a:latin typeface="Cormorant" pitchFamily="2" charset="77"/>
                <a:ea typeface="Cormorant" pitchFamily="2" charset="77"/>
                <a:cs typeface="Cormorant" pitchFamily="2" charset="77"/>
              </a:endParaRPr>
            </a:p>
          </p:txBody>
        </p:sp>
        <p:sp>
          <p:nvSpPr>
            <p:cNvPr id="8" name="TextBox 7">
              <a:extLst>
                <a:ext uri="{FF2B5EF4-FFF2-40B4-BE49-F238E27FC236}">
                  <a16:creationId xmlns:a16="http://schemas.microsoft.com/office/drawing/2014/main" id="{817FE36E-9649-2E20-2A9A-EB05CA14A752}"/>
                </a:ext>
              </a:extLst>
            </p:cNvPr>
            <p:cNvSpPr txBox="1"/>
            <p:nvPr/>
          </p:nvSpPr>
          <p:spPr>
            <a:xfrm>
              <a:off x="0" y="4174030"/>
              <a:ext cx="12192000" cy="430887"/>
            </a:xfrm>
            <a:prstGeom prst="rect">
              <a:avLst/>
            </a:prstGeom>
            <a:noFill/>
          </p:spPr>
          <p:txBody>
            <a:bodyPr wrap="square" rtlCol="0" anchor="ctr">
              <a:spAutoFit/>
            </a:bodyPr>
            <a:lstStyle/>
            <a:p>
              <a:pPr algn="ctr"/>
              <a:endParaRPr lang="en-DE" sz="2200" dirty="0">
                <a:latin typeface="Cormorant Medium" pitchFamily="2" charset="77"/>
                <a:ea typeface="Cormorant Medium" pitchFamily="2" charset="77"/>
                <a:cs typeface="Cormorant Medium" pitchFamily="2" charset="77"/>
              </a:endParaRPr>
            </a:p>
          </p:txBody>
        </p:sp>
      </p:grpSp>
      <p:sp>
        <p:nvSpPr>
          <p:cNvPr id="24" name="TextBox 7">
            <a:extLst>
              <a:ext uri="{FF2B5EF4-FFF2-40B4-BE49-F238E27FC236}">
                <a16:creationId xmlns:a16="http://schemas.microsoft.com/office/drawing/2014/main" id="{B4F8618A-5F46-F27A-7E74-A7C0E6123142}"/>
              </a:ext>
            </a:extLst>
          </p:cNvPr>
          <p:cNvSpPr txBox="1"/>
          <p:nvPr/>
        </p:nvSpPr>
        <p:spPr>
          <a:xfrm>
            <a:off x="113049" y="4696862"/>
            <a:ext cx="12192000" cy="430887"/>
          </a:xfrm>
          <a:prstGeom prst="rect">
            <a:avLst/>
          </a:prstGeom>
          <a:noFill/>
        </p:spPr>
        <p:txBody>
          <a:bodyPr wrap="square" rtlCol="0" anchor="ctr">
            <a:spAutoFit/>
          </a:bodyPr>
          <a:lstStyle/>
          <a:p>
            <a:pPr algn="ctr"/>
            <a:r>
              <a:rPr lang="de-DE" sz="2200" dirty="0">
                <a:latin typeface="Cormorant Medium" pitchFamily="2" charset="77"/>
                <a:ea typeface="Cormorant Medium" pitchFamily="2" charset="77"/>
                <a:cs typeface="Cormorant Medium" pitchFamily="2" charset="77"/>
              </a:rPr>
              <a:t>Modul 1</a:t>
            </a:r>
            <a:endParaRPr lang="en-DE" sz="2200" dirty="0">
              <a:latin typeface="Cormorant Medium" pitchFamily="2" charset="77"/>
              <a:ea typeface="Cormorant Medium" pitchFamily="2" charset="77"/>
              <a:cs typeface="Cormorant Medium" pitchFamily="2" charset="77"/>
            </a:endParaRPr>
          </a:p>
        </p:txBody>
      </p:sp>
    </p:spTree>
    <p:extLst>
      <p:ext uri="{BB962C8B-B14F-4D97-AF65-F5344CB8AC3E}">
        <p14:creationId xmlns:p14="http://schemas.microsoft.com/office/powerpoint/2010/main" val="344646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a:extLst>
            <a:ext uri="{FF2B5EF4-FFF2-40B4-BE49-F238E27FC236}">
              <a16:creationId xmlns:a16="http://schemas.microsoft.com/office/drawing/2014/main" id="{DBCBB316-6EB9-C18E-7433-67294FEA8B76}"/>
            </a:ext>
          </a:extLst>
        </p:cNvPr>
        <p:cNvGrpSpPr/>
        <p:nvPr/>
      </p:nvGrpSpPr>
      <p:grpSpPr>
        <a:xfrm>
          <a:off x="0" y="0"/>
          <a:ext cx="0" cy="0"/>
          <a:chOff x="0" y="0"/>
          <a:chExt cx="0" cy="0"/>
        </a:xfrm>
      </p:grpSpPr>
      <p:sp>
        <p:nvSpPr>
          <p:cNvPr id="17" name="Ellipse 16">
            <a:extLst>
              <a:ext uri="{FF2B5EF4-FFF2-40B4-BE49-F238E27FC236}">
                <a16:creationId xmlns:a16="http://schemas.microsoft.com/office/drawing/2014/main" id="{AE18DBBC-16F0-3DC8-23B6-DB0DBBE1568D}"/>
              </a:ext>
            </a:extLst>
          </p:cNvPr>
          <p:cNvSpPr/>
          <p:nvPr/>
        </p:nvSpPr>
        <p:spPr>
          <a:xfrm>
            <a:off x="6724749" y="1479478"/>
            <a:ext cx="4680000" cy="4680000"/>
          </a:xfrm>
          <a:prstGeom prst="ellipse">
            <a:avLst/>
          </a:prstGeom>
          <a:gradFill flip="none" rotWithShape="1">
            <a:gsLst>
              <a:gs pos="0">
                <a:srgbClr val="D000C5"/>
              </a:gs>
              <a:gs pos="100000">
                <a:srgbClr val="8A15FF"/>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214" name="Google Shape;214;p44">
            <a:extLst>
              <a:ext uri="{FF2B5EF4-FFF2-40B4-BE49-F238E27FC236}">
                <a16:creationId xmlns:a16="http://schemas.microsoft.com/office/drawing/2014/main" id="{166068F2-9E11-4A62-676F-6C6BDC5E8905}"/>
              </a:ext>
            </a:extLst>
          </p:cNvPr>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de-DE" dirty="0" err="1"/>
              <a:t>Doing</a:t>
            </a:r>
            <a:r>
              <a:rPr lang="de-DE" dirty="0"/>
              <a:t> </a:t>
            </a:r>
            <a:r>
              <a:rPr lang="de-DE" dirty="0" err="1"/>
              <a:t>Visibility</a:t>
            </a:r>
            <a:endParaRPr lang="de-DE" dirty="0"/>
          </a:p>
        </p:txBody>
      </p:sp>
      <p:sp>
        <p:nvSpPr>
          <p:cNvPr id="215" name="Google Shape;215;p44">
            <a:extLst>
              <a:ext uri="{FF2B5EF4-FFF2-40B4-BE49-F238E27FC236}">
                <a16:creationId xmlns:a16="http://schemas.microsoft.com/office/drawing/2014/main" id="{4E5EC708-3DF0-2611-CF19-AD6F2BF65647}"/>
              </a:ext>
            </a:extLst>
          </p:cNvPr>
          <p:cNvSpPr txBox="1">
            <a:spLocks noGrp="1"/>
          </p:cNvSpPr>
          <p:nvPr>
            <p:ph idx="1"/>
          </p:nvPr>
        </p:nvSpPr>
        <p:spPr>
          <a:xfrm>
            <a:off x="838200" y="1825625"/>
            <a:ext cx="5257800" cy="4351338"/>
          </a:xfrm>
          <a:prstGeom prst="rect">
            <a:avLst/>
          </a:prstGeom>
        </p:spPr>
        <p:txBody>
          <a:bodyPr spcFirstLastPara="1" vert="horz" wrap="square" lIns="121900" tIns="121900" rIns="121900" bIns="121900" rtlCol="0" anchor="t" anchorCtr="0">
            <a:noAutofit/>
          </a:bodyPr>
          <a:lstStyle/>
          <a:p>
            <a:pPr marL="380990" indent="-380990">
              <a:buClr>
                <a:schemeClr val="accent2"/>
              </a:buClr>
              <a:buFont typeface="Wingdings" panose="05000000000000000000" pitchFamily="2" charset="2"/>
              <a:buChar char="§"/>
            </a:pPr>
            <a:r>
              <a:rPr lang="de-DE" dirty="0"/>
              <a:t>Personen bringen Sichtbarkeitshandlungen hervor</a:t>
            </a:r>
          </a:p>
          <a:p>
            <a:pPr marL="380990" indent="-380990">
              <a:buClr>
                <a:schemeClr val="accent2"/>
              </a:buClr>
              <a:buFont typeface="Wingdings" panose="05000000000000000000" pitchFamily="2" charset="2"/>
              <a:buChar char="§"/>
            </a:pPr>
            <a:r>
              <a:rPr lang="de-DE" dirty="0">
                <a:ea typeface="Calibri" panose="020F0502020204030204" pitchFamily="34" charset="0"/>
                <a:cs typeface="Calibri" panose="020F0502020204030204" pitchFamily="34" charset="0"/>
              </a:rPr>
              <a:t>dieses „Handeln“ wird von anderen Personen wahrgenommen bzw. nicht wahrgenommen</a:t>
            </a:r>
          </a:p>
          <a:p>
            <a:pPr marL="380990" indent="-380990">
              <a:buClr>
                <a:schemeClr val="accent2"/>
              </a:buClr>
              <a:buFont typeface="Wingdings" panose="05000000000000000000" pitchFamily="2" charset="2"/>
              <a:buChar char="§"/>
            </a:pPr>
            <a:r>
              <a:rPr lang="de-DE" dirty="0">
                <a:ea typeface="Calibri" panose="020F0502020204030204" pitchFamily="34" charset="0"/>
                <a:cs typeface="Calibri" panose="020F0502020204030204" pitchFamily="34" charset="0"/>
              </a:rPr>
              <a:t>Sichtbarkeitshandeln bezieht sich nicht lediglich auf Sichtbarkeitshandeln in der Forschung</a:t>
            </a:r>
          </a:p>
          <a:p>
            <a:pPr marL="0"/>
            <a:endParaRPr lang="en-US" dirty="0"/>
          </a:p>
          <a:p>
            <a:pPr marL="0"/>
            <a:endParaRPr lang="en-US" dirty="0"/>
          </a:p>
          <a:p>
            <a:pPr marL="0"/>
            <a:endParaRPr lang="de-DE" dirty="0"/>
          </a:p>
        </p:txBody>
      </p:sp>
      <p:pic>
        <p:nvPicPr>
          <p:cNvPr id="10" name="Grafik 9" descr="Held weiblich Silhouette">
            <a:extLst>
              <a:ext uri="{FF2B5EF4-FFF2-40B4-BE49-F238E27FC236}">
                <a16:creationId xmlns:a16="http://schemas.microsoft.com/office/drawing/2014/main" id="{A9247334-6318-361D-3F9C-A4938F1B01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14539" y="2738442"/>
            <a:ext cx="1545623" cy="1545623"/>
          </a:xfrm>
          <a:prstGeom prst="rect">
            <a:avLst/>
          </a:prstGeom>
        </p:spPr>
      </p:pic>
      <p:sp>
        <p:nvSpPr>
          <p:cNvPr id="11" name="Textfeld 10">
            <a:extLst>
              <a:ext uri="{FF2B5EF4-FFF2-40B4-BE49-F238E27FC236}">
                <a16:creationId xmlns:a16="http://schemas.microsoft.com/office/drawing/2014/main" id="{56B2A6FC-4E5E-FAB3-E3C7-0F9A4355B3F9}"/>
              </a:ext>
            </a:extLst>
          </p:cNvPr>
          <p:cNvSpPr txBox="1"/>
          <p:nvPr/>
        </p:nvSpPr>
        <p:spPr>
          <a:xfrm>
            <a:off x="8001184" y="2372050"/>
            <a:ext cx="2332509" cy="2862322"/>
          </a:xfrm>
          <a:prstGeom prst="rect">
            <a:avLst/>
          </a:prstGeom>
          <a:noFill/>
        </p:spPr>
        <p:txBody>
          <a:bodyPr wrap="square" rtlCol="0">
            <a:spAutoFit/>
          </a:bodyPr>
          <a:lstStyle/>
          <a:p>
            <a:pPr algn="ctr" defTabSz="609585">
              <a:defRPr/>
            </a:pPr>
            <a:r>
              <a:rPr lang="de-DE" kern="0" dirty="0">
                <a:solidFill>
                  <a:schemeClr val="bg1"/>
                </a:solidFill>
                <a:ea typeface="Roboto" panose="02000000000000000000" pitchFamily="2" charset="0"/>
                <a:cs typeface="Roboto" panose="02000000000000000000" pitchFamily="2" charset="0"/>
              </a:rPr>
              <a:t>publizieren, Vorträge halten, Gremienarbeit, Politikberatung, </a:t>
            </a:r>
            <a:r>
              <a:rPr lang="de-DE" kern="0" dirty="0" err="1">
                <a:solidFill>
                  <a:schemeClr val="bg1"/>
                </a:solidFill>
                <a:ea typeface="Roboto" panose="02000000000000000000" pitchFamily="2" charset="0"/>
                <a:cs typeface="Roboto" panose="02000000000000000000" pitchFamily="2" charset="0"/>
              </a:rPr>
              <a:t>Social</a:t>
            </a:r>
            <a:r>
              <a:rPr lang="de-DE" kern="0" dirty="0">
                <a:solidFill>
                  <a:schemeClr val="bg1"/>
                </a:solidFill>
                <a:ea typeface="Roboto" panose="02000000000000000000" pitchFamily="2" charset="0"/>
                <a:cs typeface="Roboto" panose="02000000000000000000" pitchFamily="2" charset="0"/>
              </a:rPr>
              <a:t> Media Posts veröffentlichen, </a:t>
            </a:r>
            <a:r>
              <a:rPr lang="de-DE" sz="1800" dirty="0">
                <a:solidFill>
                  <a:schemeClr val="bg1"/>
                </a:solidFill>
                <a:ea typeface="Calibri" panose="020F0502020204030204" pitchFamily="34" charset="0"/>
                <a:cs typeface="Calibri" panose="020F0502020204030204" pitchFamily="34" charset="0"/>
              </a:rPr>
              <a:t>Körperpraktiken auf Konferenzen (Kleidung usw.)</a:t>
            </a:r>
            <a:endParaRPr lang="de-DE" kern="0" dirty="0">
              <a:solidFill>
                <a:schemeClr val="bg1"/>
              </a:solidFill>
              <a:ea typeface="Roboto" panose="02000000000000000000" pitchFamily="2" charset="0"/>
              <a:cs typeface="Roboto" panose="02000000000000000000" pitchFamily="2" charset="0"/>
            </a:endParaRPr>
          </a:p>
          <a:p>
            <a:pPr algn="ctr" defTabSz="609585">
              <a:defRPr/>
            </a:pPr>
            <a:r>
              <a:rPr lang="de-DE" kern="0" dirty="0">
                <a:solidFill>
                  <a:schemeClr val="bg1"/>
                </a:solidFill>
                <a:ea typeface="Roboto" panose="02000000000000000000" pitchFamily="2" charset="0"/>
                <a:cs typeface="Roboto" panose="02000000000000000000" pitchFamily="2" charset="0"/>
              </a:rPr>
              <a:t> etc.. </a:t>
            </a:r>
          </a:p>
        </p:txBody>
      </p:sp>
      <p:sp>
        <p:nvSpPr>
          <p:cNvPr id="15" name="Textfeld 14">
            <a:extLst>
              <a:ext uri="{FF2B5EF4-FFF2-40B4-BE49-F238E27FC236}">
                <a16:creationId xmlns:a16="http://schemas.microsoft.com/office/drawing/2014/main" id="{F616E56B-CF36-8F5C-DF55-564929D0F48E}"/>
              </a:ext>
            </a:extLst>
          </p:cNvPr>
          <p:cNvSpPr txBox="1"/>
          <p:nvPr/>
        </p:nvSpPr>
        <p:spPr>
          <a:xfrm>
            <a:off x="6257687" y="4403375"/>
            <a:ext cx="2332509" cy="830997"/>
          </a:xfrm>
          <a:prstGeom prst="rect">
            <a:avLst/>
          </a:prstGeom>
          <a:noFill/>
          <a:ln>
            <a:noFill/>
          </a:ln>
        </p:spPr>
        <p:txBody>
          <a:bodyPr wrap="square" rtlCol="0">
            <a:spAutoFit/>
          </a:bodyPr>
          <a:lstStyle/>
          <a:p>
            <a:pPr defTabSz="609585">
              <a:defRPr/>
            </a:pPr>
            <a:r>
              <a:rPr lang="de-DE" sz="2400" b="1" kern="0" dirty="0">
                <a:latin typeface="Cormorant" pitchFamily="2" charset="0"/>
                <a:ea typeface="Cormorant" pitchFamily="2" charset="0"/>
                <a:cs typeface="Cormorant" pitchFamily="2" charset="0"/>
              </a:rPr>
              <a:t>Sichtbarkeits-handeln</a:t>
            </a:r>
          </a:p>
        </p:txBody>
      </p:sp>
      <p:sp>
        <p:nvSpPr>
          <p:cNvPr id="3" name="Textfeld 2">
            <a:extLst>
              <a:ext uri="{FF2B5EF4-FFF2-40B4-BE49-F238E27FC236}">
                <a16:creationId xmlns:a16="http://schemas.microsoft.com/office/drawing/2014/main" id="{C9E7133B-D643-F9A4-5A96-6F815CE6FB90}"/>
              </a:ext>
            </a:extLst>
          </p:cNvPr>
          <p:cNvSpPr txBox="1"/>
          <p:nvPr/>
        </p:nvSpPr>
        <p:spPr>
          <a:xfrm>
            <a:off x="9752812" y="6238959"/>
            <a:ext cx="1428217" cy="253916"/>
          </a:xfrm>
          <a:prstGeom prst="rect">
            <a:avLst/>
          </a:prstGeom>
          <a:noFill/>
        </p:spPr>
        <p:txBody>
          <a:bodyPr wrap="square">
            <a:spAutoFit/>
          </a:bodyPr>
          <a:lstStyle/>
          <a:p>
            <a:r>
              <a:rPr lang="de-DE" sz="1050" dirty="0">
                <a:ea typeface="Calibri" panose="020F0502020204030204" pitchFamily="34" charset="0"/>
                <a:cs typeface="Calibri" panose="020F0502020204030204" pitchFamily="34" charset="0"/>
              </a:rPr>
              <a:t>(Philipp et al. 2025)</a:t>
            </a:r>
            <a:endParaRPr lang="de-DE" sz="1050" dirty="0"/>
          </a:p>
        </p:txBody>
      </p:sp>
    </p:spTree>
    <p:extLst>
      <p:ext uri="{BB962C8B-B14F-4D97-AF65-F5344CB8AC3E}">
        <p14:creationId xmlns:p14="http://schemas.microsoft.com/office/powerpoint/2010/main" val="67837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a:extLst>
            <a:ext uri="{FF2B5EF4-FFF2-40B4-BE49-F238E27FC236}">
              <a16:creationId xmlns:a16="http://schemas.microsoft.com/office/drawing/2014/main" id="{781EA85F-FC40-7900-DB25-28733422D2C0}"/>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2FF5781C-5F37-E696-5291-7D156743B2D9}"/>
              </a:ext>
            </a:extLst>
          </p:cNvPr>
          <p:cNvSpPr/>
          <p:nvPr/>
        </p:nvSpPr>
        <p:spPr>
          <a:xfrm>
            <a:off x="6813923" y="1470950"/>
            <a:ext cx="4680000" cy="4680000"/>
          </a:xfrm>
          <a:prstGeom prst="ellipse">
            <a:avLst/>
          </a:prstGeom>
          <a:gradFill flip="none" rotWithShape="1">
            <a:gsLst>
              <a:gs pos="0">
                <a:srgbClr val="D000C5"/>
              </a:gs>
              <a:gs pos="100000">
                <a:srgbClr val="8A15FF"/>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214" name="Google Shape;214;p44">
            <a:extLst>
              <a:ext uri="{FF2B5EF4-FFF2-40B4-BE49-F238E27FC236}">
                <a16:creationId xmlns:a16="http://schemas.microsoft.com/office/drawing/2014/main" id="{544A38AA-7F20-65F0-47FA-CDE16EDDA78A}"/>
              </a:ext>
            </a:extLst>
          </p:cNvPr>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de-DE" dirty="0" err="1"/>
              <a:t>Doing</a:t>
            </a:r>
            <a:r>
              <a:rPr lang="de-DE" dirty="0"/>
              <a:t> </a:t>
            </a:r>
            <a:r>
              <a:rPr lang="de-DE" dirty="0" err="1"/>
              <a:t>Visibility</a:t>
            </a:r>
            <a:endParaRPr lang="de-DE" dirty="0"/>
          </a:p>
        </p:txBody>
      </p:sp>
      <p:sp>
        <p:nvSpPr>
          <p:cNvPr id="215" name="Google Shape;215;p44">
            <a:extLst>
              <a:ext uri="{FF2B5EF4-FFF2-40B4-BE49-F238E27FC236}">
                <a16:creationId xmlns:a16="http://schemas.microsoft.com/office/drawing/2014/main" id="{86453A0A-78E1-2143-1BF1-7723DA371697}"/>
              </a:ext>
            </a:extLst>
          </p:cNvPr>
          <p:cNvSpPr txBox="1">
            <a:spLocks noGrp="1"/>
          </p:cNvSpPr>
          <p:nvPr>
            <p:ph idx="1"/>
          </p:nvPr>
        </p:nvSpPr>
        <p:spPr>
          <a:xfrm>
            <a:off x="838200" y="1825625"/>
            <a:ext cx="5074306" cy="4351338"/>
          </a:xfrm>
          <a:prstGeom prst="rect">
            <a:avLst/>
          </a:prstGeom>
        </p:spPr>
        <p:txBody>
          <a:bodyPr spcFirstLastPara="1" vert="horz" wrap="square" lIns="121900" tIns="121900" rIns="121900" bIns="121900" rtlCol="0" anchor="t" anchorCtr="0">
            <a:noAutofit/>
          </a:bodyPr>
          <a:lstStyle/>
          <a:p>
            <a:pPr marL="380990" indent="-380990">
              <a:buClr>
                <a:schemeClr val="accent4"/>
              </a:buClr>
              <a:buFont typeface="Wingdings" panose="05000000000000000000" pitchFamily="2" charset="2"/>
              <a:buChar char="§"/>
            </a:pPr>
            <a:r>
              <a:rPr lang="de-DE" dirty="0"/>
              <a:t>damit das Sichtbarkeitshandeln erfolgreich ist, muss es von anderen Personen wahrgenommen werden</a:t>
            </a:r>
          </a:p>
          <a:p>
            <a:pPr marL="380990" indent="-380990">
              <a:buClr>
                <a:schemeClr val="accent4"/>
              </a:buClr>
              <a:buFont typeface="Wingdings" panose="05000000000000000000" pitchFamily="2" charset="2"/>
              <a:buChar char="§"/>
            </a:pPr>
            <a:endParaRPr lang="de-DE" dirty="0"/>
          </a:p>
          <a:p>
            <a:pPr marL="380990" indent="-380990">
              <a:buClr>
                <a:schemeClr val="accent4"/>
              </a:buClr>
              <a:buFont typeface="Wingdings" panose="05000000000000000000" pitchFamily="2" charset="2"/>
              <a:buChar char="§"/>
            </a:pPr>
            <a:r>
              <a:rPr lang="de-DE" dirty="0"/>
              <a:t>Personen nehmen immer gleichzeitig beide Rollen ein: Handelnde und Wahrnehmende</a:t>
            </a:r>
          </a:p>
          <a:p>
            <a:pPr marL="380990" indent="-380990">
              <a:buClr>
                <a:schemeClr val="accent4"/>
              </a:buClr>
              <a:buFont typeface="Wingdings" panose="05000000000000000000" pitchFamily="2" charset="2"/>
              <a:buChar char="§"/>
            </a:pPr>
            <a:endParaRPr lang="de-DE" dirty="0"/>
          </a:p>
          <a:p>
            <a:pPr marL="380990" indent="-380990">
              <a:buClr>
                <a:schemeClr val="accent4"/>
              </a:buClr>
              <a:buFont typeface="Wingdings" panose="05000000000000000000" pitchFamily="2" charset="2"/>
              <a:buChar char="§"/>
            </a:pPr>
            <a:endParaRPr lang="de-DE" dirty="0"/>
          </a:p>
          <a:p>
            <a:pPr marL="0">
              <a:buClr>
                <a:schemeClr val="accent4"/>
              </a:buClr>
            </a:pPr>
            <a:endParaRPr lang="de-DE" dirty="0"/>
          </a:p>
        </p:txBody>
      </p:sp>
      <p:sp>
        <p:nvSpPr>
          <p:cNvPr id="4" name="Bogen 3">
            <a:extLst>
              <a:ext uri="{FF2B5EF4-FFF2-40B4-BE49-F238E27FC236}">
                <a16:creationId xmlns:a16="http://schemas.microsoft.com/office/drawing/2014/main" id="{41C3A6DC-7B62-189B-DBA6-66307C79C013}"/>
              </a:ext>
            </a:extLst>
          </p:cNvPr>
          <p:cNvSpPr/>
          <p:nvPr/>
        </p:nvSpPr>
        <p:spPr>
          <a:xfrm rot="18349049">
            <a:off x="7951246" y="985941"/>
            <a:ext cx="3768807" cy="5966163"/>
          </a:xfrm>
          <a:custGeom>
            <a:avLst/>
            <a:gdLst>
              <a:gd name="connsiteX0" fmla="*/ 1884403 w 3768807"/>
              <a:gd name="connsiteY0" fmla="*/ 0 h 5966163"/>
              <a:gd name="connsiteX1" fmla="*/ 3768807 w 3768807"/>
              <a:gd name="connsiteY1" fmla="*/ 2983082 h 5966163"/>
              <a:gd name="connsiteX2" fmla="*/ 3335394 w 3768807"/>
              <a:gd name="connsiteY2" fmla="*/ 2983082 h 5966163"/>
              <a:gd name="connsiteX3" fmla="*/ 2883138 w 3768807"/>
              <a:gd name="connsiteY3" fmla="*/ 2983082 h 5966163"/>
              <a:gd name="connsiteX4" fmla="*/ 2430881 w 3768807"/>
              <a:gd name="connsiteY4" fmla="*/ 2983082 h 5966163"/>
              <a:gd name="connsiteX5" fmla="*/ 1884404 w 3768807"/>
              <a:gd name="connsiteY5" fmla="*/ 2983082 h 5966163"/>
              <a:gd name="connsiteX6" fmla="*/ 1884403 w 3768807"/>
              <a:gd name="connsiteY6" fmla="*/ 0 h 5966163"/>
              <a:gd name="connsiteX0" fmla="*/ 1884403 w 3768807"/>
              <a:gd name="connsiteY0" fmla="*/ 0 h 5966163"/>
              <a:gd name="connsiteX1" fmla="*/ 3768807 w 3768807"/>
              <a:gd name="connsiteY1" fmla="*/ 2983082 h 5966163"/>
            </a:gdLst>
            <a:ahLst/>
            <a:cxnLst>
              <a:cxn ang="0">
                <a:pos x="connsiteX0" y="connsiteY0"/>
              </a:cxn>
              <a:cxn ang="0">
                <a:pos x="connsiteX1" y="connsiteY1"/>
              </a:cxn>
            </a:cxnLst>
            <a:rect l="l" t="t" r="r" b="b"/>
            <a:pathLst>
              <a:path w="3768807" h="5966163" stroke="0" extrusionOk="0">
                <a:moveTo>
                  <a:pt x="1884403" y="0"/>
                </a:moveTo>
                <a:cubicBezTo>
                  <a:pt x="2889903" y="7268"/>
                  <a:pt x="3907681" y="1301274"/>
                  <a:pt x="3768807" y="2983082"/>
                </a:cubicBezTo>
                <a:cubicBezTo>
                  <a:pt x="3610924" y="3016664"/>
                  <a:pt x="3437178" y="2932399"/>
                  <a:pt x="3335394" y="2983082"/>
                </a:cubicBezTo>
                <a:cubicBezTo>
                  <a:pt x="3233610" y="3033765"/>
                  <a:pt x="3005564" y="2942535"/>
                  <a:pt x="2883138" y="2983082"/>
                </a:cubicBezTo>
                <a:cubicBezTo>
                  <a:pt x="2760712" y="3023629"/>
                  <a:pt x="2624059" y="2949187"/>
                  <a:pt x="2430881" y="2983082"/>
                </a:cubicBezTo>
                <a:cubicBezTo>
                  <a:pt x="2237703" y="3016977"/>
                  <a:pt x="2070293" y="2919278"/>
                  <a:pt x="1884404" y="2983082"/>
                </a:cubicBezTo>
                <a:cubicBezTo>
                  <a:pt x="2022869" y="1957722"/>
                  <a:pt x="2062269" y="858920"/>
                  <a:pt x="1884403" y="0"/>
                </a:cubicBezTo>
                <a:close/>
              </a:path>
              <a:path w="3768807" h="5966163" fill="none" extrusionOk="0">
                <a:moveTo>
                  <a:pt x="1884403" y="0"/>
                </a:moveTo>
                <a:cubicBezTo>
                  <a:pt x="2735931" y="9206"/>
                  <a:pt x="3832603" y="992385"/>
                  <a:pt x="3768807" y="2983082"/>
                </a:cubicBezTo>
              </a:path>
            </a:pathLst>
          </a:custGeom>
          <a:noFill/>
          <a:ln w="28575" cap="flat" cmpd="sng" algn="ctr">
            <a:solidFill>
              <a:schemeClr val="accent5"/>
            </a:solidFill>
            <a:prstDash val="solid"/>
            <a:round/>
            <a:headEnd type="none" w="med" len="med"/>
            <a:tailEnd type="arrow" w="med" len="med"/>
            <a:extLst>
              <a:ext uri="{C807C97D-BFC1-408E-A445-0C87EB9F89A2}">
                <ask:lineSketchStyleProps xmlns:ask="http://schemas.microsoft.com/office/drawing/2018/sketchyshapes" sd="1956056557">
                  <a:prstGeom prst="arc">
                    <a:avLst/>
                  </a:prstGeom>
                  <ask:type>
                    <ask:lineSketchScribble/>
                  </ask:type>
                </ask:lineSketchStyleProps>
              </a:ext>
            </a:extLst>
          </a:ln>
          <a:effectLst/>
        </p:spPr>
        <p:txBody>
          <a:bodyPr rtlCol="0" anchor="ctr"/>
          <a:lstStyle/>
          <a:p>
            <a:pPr algn="ctr" defTabSz="609585">
              <a:defRPr/>
            </a:pPr>
            <a:endParaRPr lang="de-DE" sz="2400" kern="0" dirty="0">
              <a:solidFill>
                <a:prstClr val="black"/>
              </a:solidFill>
              <a:latin typeface="Calibri" panose="020F0502020204030204"/>
            </a:endParaRPr>
          </a:p>
        </p:txBody>
      </p:sp>
      <p:sp>
        <p:nvSpPr>
          <p:cNvPr id="5" name="Bogen 4">
            <a:extLst>
              <a:ext uri="{FF2B5EF4-FFF2-40B4-BE49-F238E27FC236}">
                <a16:creationId xmlns:a16="http://schemas.microsoft.com/office/drawing/2014/main" id="{8FA02451-45B4-6C3B-1269-B7832FA015F4}"/>
              </a:ext>
            </a:extLst>
          </p:cNvPr>
          <p:cNvSpPr/>
          <p:nvPr/>
        </p:nvSpPr>
        <p:spPr>
          <a:xfrm rot="7301712">
            <a:off x="6553377" y="697498"/>
            <a:ext cx="3688663" cy="6019724"/>
          </a:xfrm>
          <a:custGeom>
            <a:avLst/>
            <a:gdLst>
              <a:gd name="connsiteX0" fmla="*/ 1844331 w 3688663"/>
              <a:gd name="connsiteY0" fmla="*/ 0 h 6019724"/>
              <a:gd name="connsiteX1" fmla="*/ 3688663 w 3688663"/>
              <a:gd name="connsiteY1" fmla="*/ 3009862 h 6019724"/>
              <a:gd name="connsiteX2" fmla="*/ 3264467 w 3688663"/>
              <a:gd name="connsiteY2" fmla="*/ 3009862 h 6019724"/>
              <a:gd name="connsiteX3" fmla="*/ 2821827 w 3688663"/>
              <a:gd name="connsiteY3" fmla="*/ 3009862 h 6019724"/>
              <a:gd name="connsiteX4" fmla="*/ 2379188 w 3688663"/>
              <a:gd name="connsiteY4" fmla="*/ 3009862 h 6019724"/>
              <a:gd name="connsiteX5" fmla="*/ 1844332 w 3688663"/>
              <a:gd name="connsiteY5" fmla="*/ 3009862 h 6019724"/>
              <a:gd name="connsiteX6" fmla="*/ 1844331 w 3688663"/>
              <a:gd name="connsiteY6" fmla="*/ 0 h 6019724"/>
              <a:gd name="connsiteX0" fmla="*/ 1844331 w 3688663"/>
              <a:gd name="connsiteY0" fmla="*/ 0 h 6019724"/>
              <a:gd name="connsiteX1" fmla="*/ 3688663 w 3688663"/>
              <a:gd name="connsiteY1" fmla="*/ 3009862 h 6019724"/>
            </a:gdLst>
            <a:ahLst/>
            <a:cxnLst>
              <a:cxn ang="0">
                <a:pos x="connsiteX0" y="connsiteY0"/>
              </a:cxn>
              <a:cxn ang="0">
                <a:pos x="connsiteX1" y="connsiteY1"/>
              </a:cxn>
            </a:cxnLst>
            <a:rect l="l" t="t" r="r" b="b"/>
            <a:pathLst>
              <a:path w="3688663" h="6019724" stroke="0" extrusionOk="0">
                <a:moveTo>
                  <a:pt x="1844331" y="0"/>
                </a:moveTo>
                <a:cubicBezTo>
                  <a:pt x="2751109" y="23070"/>
                  <a:pt x="3871048" y="1302519"/>
                  <a:pt x="3688663" y="3009862"/>
                </a:cubicBezTo>
                <a:cubicBezTo>
                  <a:pt x="3512959" y="3030451"/>
                  <a:pt x="3468539" y="3005520"/>
                  <a:pt x="3264467" y="3009862"/>
                </a:cubicBezTo>
                <a:cubicBezTo>
                  <a:pt x="3060395" y="3014204"/>
                  <a:pt x="3000549" y="3007611"/>
                  <a:pt x="2821827" y="3009862"/>
                </a:cubicBezTo>
                <a:cubicBezTo>
                  <a:pt x="2643105" y="3012113"/>
                  <a:pt x="2530650" y="2958946"/>
                  <a:pt x="2379188" y="3009862"/>
                </a:cubicBezTo>
                <a:cubicBezTo>
                  <a:pt x="2227726" y="3060778"/>
                  <a:pt x="1990345" y="2968378"/>
                  <a:pt x="1844332" y="3009862"/>
                </a:cubicBezTo>
                <a:cubicBezTo>
                  <a:pt x="1920111" y="1989610"/>
                  <a:pt x="1903664" y="958106"/>
                  <a:pt x="1844331" y="0"/>
                </a:cubicBezTo>
                <a:close/>
              </a:path>
              <a:path w="3688663" h="6019724" fill="none" extrusionOk="0">
                <a:moveTo>
                  <a:pt x="1844331" y="0"/>
                </a:moveTo>
                <a:cubicBezTo>
                  <a:pt x="2764021" y="4813"/>
                  <a:pt x="3747224" y="1032538"/>
                  <a:pt x="3688663" y="3009862"/>
                </a:cubicBezTo>
              </a:path>
            </a:pathLst>
          </a:custGeom>
          <a:noFill/>
          <a:ln w="28575" cap="flat" cmpd="sng" algn="ctr">
            <a:solidFill>
              <a:schemeClr val="accent5"/>
            </a:solidFill>
            <a:prstDash val="solid"/>
            <a:round/>
            <a:headEnd type="none" w="med" len="med"/>
            <a:tailEnd type="arrow" w="med" len="med"/>
            <a:extLst>
              <a:ext uri="{C807C97D-BFC1-408E-A445-0C87EB9F89A2}">
                <ask:lineSketchStyleProps xmlns:ask="http://schemas.microsoft.com/office/drawing/2018/sketchyshapes" sd="1956056557">
                  <a:prstGeom prst="arc">
                    <a:avLst/>
                  </a:prstGeom>
                  <ask:type>
                    <ask:lineSketchScribble/>
                  </ask:type>
                </ask:lineSketchStyleProps>
              </a:ext>
            </a:extLst>
          </a:ln>
          <a:effectLst/>
        </p:spPr>
        <p:txBody>
          <a:bodyPr rtlCol="0" anchor="ctr"/>
          <a:lstStyle/>
          <a:p>
            <a:pPr algn="ctr" defTabSz="609585">
              <a:defRPr/>
            </a:pPr>
            <a:endParaRPr lang="de-DE" sz="2400" kern="0" dirty="0">
              <a:solidFill>
                <a:prstClr val="black"/>
              </a:solidFill>
              <a:latin typeface="Calibri" panose="020F0502020204030204"/>
            </a:endParaRPr>
          </a:p>
        </p:txBody>
      </p:sp>
      <p:pic>
        <p:nvPicPr>
          <p:cNvPr id="8" name="Grafik 7" descr="Teleskop Silhouette">
            <a:extLst>
              <a:ext uri="{FF2B5EF4-FFF2-40B4-BE49-F238E27FC236}">
                <a16:creationId xmlns:a16="http://schemas.microsoft.com/office/drawing/2014/main" id="{9AA43287-0B06-56C0-E3CB-DF3BC21D3EA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10179061" y="3044299"/>
            <a:ext cx="1219200" cy="1219200"/>
          </a:xfrm>
          <a:prstGeom prst="rect">
            <a:avLst/>
          </a:prstGeom>
        </p:spPr>
      </p:pic>
      <p:pic>
        <p:nvPicPr>
          <p:cNvPr id="9" name="Grafik 8" descr="Mann Silhouette">
            <a:extLst>
              <a:ext uri="{FF2B5EF4-FFF2-40B4-BE49-F238E27FC236}">
                <a16:creationId xmlns:a16="http://schemas.microsoft.com/office/drawing/2014/main" id="{33F70E94-F251-B355-3837-6DD2085DBFD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19157" y="2761399"/>
            <a:ext cx="1485047" cy="1485047"/>
          </a:xfrm>
          <a:prstGeom prst="rect">
            <a:avLst/>
          </a:prstGeom>
        </p:spPr>
      </p:pic>
      <p:pic>
        <p:nvPicPr>
          <p:cNvPr id="10" name="Grafik 9" descr="Held weiblich Silhouette">
            <a:extLst>
              <a:ext uri="{FF2B5EF4-FFF2-40B4-BE49-F238E27FC236}">
                <a16:creationId xmlns:a16="http://schemas.microsoft.com/office/drawing/2014/main" id="{9123675A-5E0F-56CC-6047-C8C49FD8A95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14539" y="2738442"/>
            <a:ext cx="1545623" cy="1545623"/>
          </a:xfrm>
          <a:prstGeom prst="rect">
            <a:avLst/>
          </a:prstGeom>
        </p:spPr>
      </p:pic>
      <p:sp>
        <p:nvSpPr>
          <p:cNvPr id="11" name="Textfeld 10">
            <a:extLst>
              <a:ext uri="{FF2B5EF4-FFF2-40B4-BE49-F238E27FC236}">
                <a16:creationId xmlns:a16="http://schemas.microsoft.com/office/drawing/2014/main" id="{09FB7E2C-1D0A-EF50-FAE0-7ED3BD5434B0}"/>
              </a:ext>
            </a:extLst>
          </p:cNvPr>
          <p:cNvSpPr txBox="1"/>
          <p:nvPr/>
        </p:nvSpPr>
        <p:spPr>
          <a:xfrm>
            <a:off x="6257687" y="4403375"/>
            <a:ext cx="2332509" cy="830997"/>
          </a:xfrm>
          <a:prstGeom prst="rect">
            <a:avLst/>
          </a:prstGeom>
          <a:noFill/>
          <a:ln>
            <a:noFill/>
          </a:ln>
        </p:spPr>
        <p:txBody>
          <a:bodyPr wrap="square" rtlCol="0">
            <a:spAutoFit/>
          </a:bodyPr>
          <a:lstStyle/>
          <a:p>
            <a:pPr defTabSz="609585">
              <a:defRPr/>
            </a:pPr>
            <a:r>
              <a:rPr lang="de-DE" sz="2400" b="1" kern="0" dirty="0">
                <a:solidFill>
                  <a:schemeClr val="accent5"/>
                </a:solidFill>
                <a:latin typeface="Cormorant" pitchFamily="2" charset="0"/>
                <a:ea typeface="Cormorant" pitchFamily="2" charset="0"/>
                <a:cs typeface="Cormorant" pitchFamily="2" charset="0"/>
              </a:rPr>
              <a:t>Sichtbarkeits-handeln</a:t>
            </a:r>
          </a:p>
        </p:txBody>
      </p:sp>
      <p:sp>
        <p:nvSpPr>
          <p:cNvPr id="12" name="Textfeld 11">
            <a:extLst>
              <a:ext uri="{FF2B5EF4-FFF2-40B4-BE49-F238E27FC236}">
                <a16:creationId xmlns:a16="http://schemas.microsoft.com/office/drawing/2014/main" id="{0870A6C5-B9E7-EC8D-F031-46DFAB8E6D46}"/>
              </a:ext>
            </a:extLst>
          </p:cNvPr>
          <p:cNvSpPr txBox="1"/>
          <p:nvPr/>
        </p:nvSpPr>
        <p:spPr>
          <a:xfrm>
            <a:off x="9886023" y="4402054"/>
            <a:ext cx="2332509" cy="461665"/>
          </a:xfrm>
          <a:prstGeom prst="rect">
            <a:avLst/>
          </a:prstGeom>
          <a:noFill/>
          <a:ln>
            <a:noFill/>
          </a:ln>
        </p:spPr>
        <p:txBody>
          <a:bodyPr wrap="square" rtlCol="0">
            <a:spAutoFit/>
          </a:bodyPr>
          <a:lstStyle/>
          <a:p>
            <a:pPr defTabSz="609585">
              <a:defRPr/>
            </a:pPr>
            <a:r>
              <a:rPr lang="de-DE" sz="2400" b="1" dirty="0">
                <a:solidFill>
                  <a:schemeClr val="accent5"/>
                </a:solidFill>
                <a:latin typeface="Cormorant" pitchFamily="2" charset="0"/>
                <a:ea typeface="Cormorant" pitchFamily="2" charset="0"/>
                <a:cs typeface="Cormorant" pitchFamily="2" charset="0"/>
              </a:rPr>
              <a:t>Wahrnehmen</a:t>
            </a:r>
            <a:endParaRPr lang="de-DE" sz="2400" b="1" kern="0" dirty="0">
              <a:solidFill>
                <a:schemeClr val="accent5"/>
              </a:solidFill>
              <a:latin typeface="Cormorant" pitchFamily="2" charset="0"/>
              <a:ea typeface="Cormorant" pitchFamily="2" charset="0"/>
              <a:cs typeface="Cormorant" pitchFamily="2" charset="0"/>
            </a:endParaRPr>
          </a:p>
        </p:txBody>
      </p:sp>
      <p:sp>
        <p:nvSpPr>
          <p:cNvPr id="7" name="Textfeld 6">
            <a:extLst>
              <a:ext uri="{FF2B5EF4-FFF2-40B4-BE49-F238E27FC236}">
                <a16:creationId xmlns:a16="http://schemas.microsoft.com/office/drawing/2014/main" id="{B39C6D68-92C0-2BB7-B4E9-AC08DC2B1901}"/>
              </a:ext>
            </a:extLst>
          </p:cNvPr>
          <p:cNvSpPr txBox="1"/>
          <p:nvPr/>
        </p:nvSpPr>
        <p:spPr>
          <a:xfrm>
            <a:off x="-88874" y="6225160"/>
            <a:ext cx="12404204" cy="461665"/>
          </a:xfrm>
          <a:prstGeom prst="rect">
            <a:avLst/>
          </a:prstGeom>
          <a:gradFill>
            <a:gsLst>
              <a:gs pos="0">
                <a:srgbClr val="D000C5"/>
              </a:gs>
              <a:gs pos="100000">
                <a:srgbClr val="8A15FF"/>
              </a:gs>
            </a:gsLst>
            <a:lin ang="0" scaled="1"/>
          </a:gradFill>
        </p:spPr>
        <p:txBody>
          <a:bodyPr wrap="square">
            <a:spAutoFit/>
          </a:bodyPr>
          <a:lstStyle/>
          <a:p>
            <a:pPr>
              <a:buClr>
                <a:schemeClr val="accent2"/>
              </a:buClr>
            </a:pPr>
            <a:r>
              <a:rPr lang="de-DE" sz="2400" b="1" dirty="0">
                <a:solidFill>
                  <a:schemeClr val="bg1"/>
                </a:solidFill>
                <a:latin typeface="Cormorant" pitchFamily="2" charset="0"/>
                <a:ea typeface="Cormorant" pitchFamily="2" charset="0"/>
                <a:cs typeface="Cormorant" pitchFamily="2" charset="0"/>
              </a:rPr>
              <a:t>	Sichtbarkeitshandeln ist nur „erfolgreich“, wenn dieses auch wahrgenommen wird.</a:t>
            </a:r>
          </a:p>
        </p:txBody>
      </p:sp>
      <p:sp>
        <p:nvSpPr>
          <p:cNvPr id="3" name="Textfeld 2">
            <a:extLst>
              <a:ext uri="{FF2B5EF4-FFF2-40B4-BE49-F238E27FC236}">
                <a16:creationId xmlns:a16="http://schemas.microsoft.com/office/drawing/2014/main" id="{01FB0F7A-E06B-4A62-270A-CB079533FAA1}"/>
              </a:ext>
            </a:extLst>
          </p:cNvPr>
          <p:cNvSpPr txBox="1"/>
          <p:nvPr/>
        </p:nvSpPr>
        <p:spPr>
          <a:xfrm>
            <a:off x="10598871" y="5827757"/>
            <a:ext cx="1428217" cy="253916"/>
          </a:xfrm>
          <a:prstGeom prst="rect">
            <a:avLst/>
          </a:prstGeom>
          <a:noFill/>
        </p:spPr>
        <p:txBody>
          <a:bodyPr wrap="square">
            <a:spAutoFit/>
          </a:bodyPr>
          <a:lstStyle/>
          <a:p>
            <a:r>
              <a:rPr lang="de-DE" sz="1050" dirty="0">
                <a:ea typeface="Calibri" panose="020F0502020204030204" pitchFamily="34" charset="0"/>
                <a:cs typeface="Calibri" panose="020F0502020204030204" pitchFamily="34" charset="0"/>
              </a:rPr>
              <a:t>(Philipp et al. 2025)</a:t>
            </a:r>
            <a:endParaRPr lang="de-DE" sz="1050" dirty="0"/>
          </a:p>
        </p:txBody>
      </p:sp>
    </p:spTree>
    <p:extLst>
      <p:ext uri="{BB962C8B-B14F-4D97-AF65-F5344CB8AC3E}">
        <p14:creationId xmlns:p14="http://schemas.microsoft.com/office/powerpoint/2010/main" val="783572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a:extLst>
            <a:ext uri="{FF2B5EF4-FFF2-40B4-BE49-F238E27FC236}">
              <a16:creationId xmlns:a16="http://schemas.microsoft.com/office/drawing/2014/main" id="{56982912-6304-B017-A444-4A35565F9E37}"/>
            </a:ext>
          </a:extLst>
        </p:cNvPr>
        <p:cNvGrpSpPr/>
        <p:nvPr/>
      </p:nvGrpSpPr>
      <p:grpSpPr>
        <a:xfrm>
          <a:off x="0" y="0"/>
          <a:ext cx="0" cy="0"/>
          <a:chOff x="0" y="0"/>
          <a:chExt cx="0" cy="0"/>
        </a:xfrm>
      </p:grpSpPr>
      <p:sp>
        <p:nvSpPr>
          <p:cNvPr id="14" name="Ellipse 13">
            <a:extLst>
              <a:ext uri="{FF2B5EF4-FFF2-40B4-BE49-F238E27FC236}">
                <a16:creationId xmlns:a16="http://schemas.microsoft.com/office/drawing/2014/main" id="{62A535AF-02AA-03F2-6119-248E4CFC0943}"/>
              </a:ext>
            </a:extLst>
          </p:cNvPr>
          <p:cNvSpPr/>
          <p:nvPr/>
        </p:nvSpPr>
        <p:spPr>
          <a:xfrm>
            <a:off x="5464906" y="365125"/>
            <a:ext cx="7059940" cy="6429913"/>
          </a:xfrm>
          <a:custGeom>
            <a:avLst/>
            <a:gdLst>
              <a:gd name="connsiteX0" fmla="*/ 0 w 7059940"/>
              <a:gd name="connsiteY0" fmla="*/ 3214957 h 6429913"/>
              <a:gd name="connsiteX1" fmla="*/ 3529970 w 7059940"/>
              <a:gd name="connsiteY1" fmla="*/ 0 h 6429913"/>
              <a:gd name="connsiteX2" fmla="*/ 7059940 w 7059940"/>
              <a:gd name="connsiteY2" fmla="*/ 3214957 h 6429913"/>
              <a:gd name="connsiteX3" fmla="*/ 3529970 w 7059940"/>
              <a:gd name="connsiteY3" fmla="*/ 6429914 h 6429913"/>
              <a:gd name="connsiteX4" fmla="*/ 0 w 7059940"/>
              <a:gd name="connsiteY4" fmla="*/ 3214957 h 6429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940" h="6429913" fill="none" extrusionOk="0">
                <a:moveTo>
                  <a:pt x="0" y="3214957"/>
                </a:moveTo>
                <a:cubicBezTo>
                  <a:pt x="257097" y="1298486"/>
                  <a:pt x="1843891" y="-22206"/>
                  <a:pt x="3529970" y="0"/>
                </a:cubicBezTo>
                <a:cubicBezTo>
                  <a:pt x="5364561" y="72831"/>
                  <a:pt x="7276064" y="1471598"/>
                  <a:pt x="7059940" y="3214957"/>
                </a:cubicBezTo>
                <a:cubicBezTo>
                  <a:pt x="7120205" y="4924800"/>
                  <a:pt x="5316441" y="6376804"/>
                  <a:pt x="3529970" y="6429914"/>
                </a:cubicBezTo>
                <a:cubicBezTo>
                  <a:pt x="1431669" y="6524595"/>
                  <a:pt x="22456" y="5033786"/>
                  <a:pt x="0" y="3214957"/>
                </a:cubicBezTo>
                <a:close/>
              </a:path>
              <a:path w="7059940" h="6429913" stroke="0" extrusionOk="0">
                <a:moveTo>
                  <a:pt x="0" y="3214957"/>
                </a:moveTo>
                <a:cubicBezTo>
                  <a:pt x="284866" y="1180118"/>
                  <a:pt x="1654823" y="188784"/>
                  <a:pt x="3529970" y="0"/>
                </a:cubicBezTo>
                <a:cubicBezTo>
                  <a:pt x="5218951" y="-144113"/>
                  <a:pt x="6860353" y="1506194"/>
                  <a:pt x="7059940" y="3214957"/>
                </a:cubicBezTo>
                <a:cubicBezTo>
                  <a:pt x="7387501" y="5111616"/>
                  <a:pt x="5299161" y="6658423"/>
                  <a:pt x="3529970" y="6429914"/>
                </a:cubicBezTo>
                <a:cubicBezTo>
                  <a:pt x="1840532" y="6634740"/>
                  <a:pt x="-87856" y="5041343"/>
                  <a:pt x="0" y="3214957"/>
                </a:cubicBezTo>
                <a:close/>
              </a:path>
            </a:pathLst>
          </a:custGeom>
          <a:gradFill>
            <a:gsLst>
              <a:gs pos="0">
                <a:srgbClr val="8A15FF"/>
              </a:gs>
              <a:gs pos="100000">
                <a:srgbClr val="D000C5"/>
              </a:gs>
            </a:gsLst>
            <a:lin ang="0" scaled="1"/>
          </a:gradFill>
          <a:ln w="38100" cap="flat" cmpd="sng" algn="ctr">
            <a:solidFill>
              <a:schemeClr val="tx1"/>
            </a:solidFill>
            <a:prstDash val="solid"/>
            <a:miter lim="800000"/>
            <a:extLst>
              <a:ext uri="{C807C97D-BFC1-408E-A445-0C87EB9F89A2}">
                <ask:lineSketchStyleProps xmlns:ask="http://schemas.microsoft.com/office/drawing/2018/sketchyshapes" sd="1808761005">
                  <a:prstGeom prst="ellipse">
                    <a:avLst/>
                  </a:prstGeom>
                  <ask:type>
                    <ask:lineSketchScribble/>
                  </ask:type>
                </ask:lineSketchStyleProps>
              </a:ext>
            </a:extLst>
          </a:ln>
          <a:effectLst/>
        </p:spPr>
        <p:txBody>
          <a:bodyPr rtlCol="0" anchor="ctr"/>
          <a:lstStyle/>
          <a:p>
            <a:pPr algn="ctr" defTabSz="609585">
              <a:defRPr/>
            </a:pPr>
            <a:endParaRPr lang="de-DE" sz="2400" kern="0" dirty="0">
              <a:latin typeface="Montserrat" panose="00000500000000000000" pitchFamily="2" charset="0"/>
            </a:endParaRPr>
          </a:p>
        </p:txBody>
      </p:sp>
      <p:sp>
        <p:nvSpPr>
          <p:cNvPr id="214" name="Google Shape;214;p44">
            <a:extLst>
              <a:ext uri="{FF2B5EF4-FFF2-40B4-BE49-F238E27FC236}">
                <a16:creationId xmlns:a16="http://schemas.microsoft.com/office/drawing/2014/main" id="{BA4AE469-F677-38A9-F620-E4EC914468B2}"/>
              </a:ext>
            </a:extLst>
          </p:cNvPr>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de-DE" i="1" dirty="0" err="1"/>
              <a:t>doing</a:t>
            </a:r>
            <a:r>
              <a:rPr lang="de-DE" i="1" dirty="0"/>
              <a:t> </a:t>
            </a:r>
            <a:r>
              <a:rPr lang="de-DE" i="1" dirty="0" err="1"/>
              <a:t>visibility</a:t>
            </a:r>
            <a:endParaRPr lang="de-DE" i="1" dirty="0"/>
          </a:p>
        </p:txBody>
      </p:sp>
      <p:sp>
        <p:nvSpPr>
          <p:cNvPr id="215" name="Google Shape;215;p44">
            <a:extLst>
              <a:ext uri="{FF2B5EF4-FFF2-40B4-BE49-F238E27FC236}">
                <a16:creationId xmlns:a16="http://schemas.microsoft.com/office/drawing/2014/main" id="{16EC0375-2C3E-2929-7CD8-44D419A5B671}"/>
              </a:ext>
            </a:extLst>
          </p:cNvPr>
          <p:cNvSpPr txBox="1">
            <a:spLocks noGrp="1"/>
          </p:cNvSpPr>
          <p:nvPr>
            <p:ph idx="1"/>
          </p:nvPr>
        </p:nvSpPr>
        <p:spPr>
          <a:xfrm>
            <a:off x="838200" y="1825625"/>
            <a:ext cx="4505612" cy="4351338"/>
          </a:xfrm>
          <a:prstGeom prst="rect">
            <a:avLst/>
          </a:prstGeom>
        </p:spPr>
        <p:txBody>
          <a:bodyPr spcFirstLastPara="1" vert="horz" wrap="square" lIns="121900" tIns="121900" rIns="121900" bIns="121900" rtlCol="0" anchor="t" anchorCtr="0">
            <a:noAutofit/>
          </a:bodyPr>
          <a:lstStyle/>
          <a:p>
            <a:pPr marL="0" indent="0">
              <a:spcAft>
                <a:spcPts val="600"/>
              </a:spcAft>
              <a:buClr>
                <a:schemeClr val="accent5"/>
              </a:buClr>
              <a:buSzPct val="93000"/>
              <a:buNone/>
            </a:pPr>
            <a:r>
              <a:rPr lang="de-DE" sz="2400" kern="100" dirty="0">
                <a:effectLst/>
              </a:rPr>
              <a:t>Sichtbarkeitshandeln, aber auch die Wahrnehmung ist beeinflusst von </a:t>
            </a:r>
            <a:r>
              <a:rPr lang="de-DE" sz="2400" b="1" kern="100" dirty="0">
                <a:effectLst/>
              </a:rPr>
              <a:t>verschiedenen Faktoren</a:t>
            </a:r>
            <a:endParaRPr lang="de-DE" dirty="0"/>
          </a:p>
        </p:txBody>
      </p:sp>
      <p:sp>
        <p:nvSpPr>
          <p:cNvPr id="16" name="Textfeld 15">
            <a:extLst>
              <a:ext uri="{FF2B5EF4-FFF2-40B4-BE49-F238E27FC236}">
                <a16:creationId xmlns:a16="http://schemas.microsoft.com/office/drawing/2014/main" id="{4D37D0C6-C1D8-397E-0EFE-E389B947E4E0}"/>
              </a:ext>
            </a:extLst>
          </p:cNvPr>
          <p:cNvSpPr txBox="1"/>
          <p:nvPr/>
        </p:nvSpPr>
        <p:spPr>
          <a:xfrm>
            <a:off x="9215779" y="969372"/>
            <a:ext cx="1537180" cy="461665"/>
          </a:xfrm>
          <a:prstGeom prst="rect">
            <a:avLst/>
          </a:prstGeom>
          <a:noFill/>
        </p:spPr>
        <p:txBody>
          <a:bodyPr wrap="square">
            <a:spAutoFit/>
          </a:bodyPr>
          <a:lstStyle/>
          <a:p>
            <a:r>
              <a:rPr lang="de-DE" sz="2400" kern="0" dirty="0">
                <a:solidFill>
                  <a:schemeClr val="bg1"/>
                </a:solidFill>
                <a:latin typeface="Roboto" panose="02000000000000000000" pitchFamily="2" charset="0"/>
                <a:ea typeface="Roboto" panose="02000000000000000000" pitchFamily="2" charset="0"/>
                <a:cs typeface="Roboto" panose="02000000000000000000" pitchFamily="2" charset="0"/>
              </a:rPr>
              <a:t>Normen</a:t>
            </a:r>
            <a:endParaRPr lang="de-DE" sz="24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17" name="Textfeld 16">
            <a:extLst>
              <a:ext uri="{FF2B5EF4-FFF2-40B4-BE49-F238E27FC236}">
                <a16:creationId xmlns:a16="http://schemas.microsoft.com/office/drawing/2014/main" id="{6800CCC8-F8F2-135B-780D-D3C276EEE1E3}"/>
              </a:ext>
            </a:extLst>
          </p:cNvPr>
          <p:cNvSpPr txBox="1"/>
          <p:nvPr/>
        </p:nvSpPr>
        <p:spPr>
          <a:xfrm rot="19931484">
            <a:off x="6159069" y="1617423"/>
            <a:ext cx="2038275" cy="461665"/>
          </a:xfrm>
          <a:prstGeom prst="rect">
            <a:avLst/>
          </a:prstGeom>
          <a:noFill/>
        </p:spPr>
        <p:txBody>
          <a:bodyPr wrap="square">
            <a:spAutoFit/>
          </a:bodyPr>
          <a:lstStyle/>
          <a:p>
            <a:r>
              <a:rPr lang="de-DE" sz="2400" kern="0" dirty="0">
                <a:solidFill>
                  <a:schemeClr val="bg1"/>
                </a:solidFill>
                <a:latin typeface="Roboto" panose="02000000000000000000" pitchFamily="2" charset="0"/>
                <a:ea typeface="Roboto" panose="02000000000000000000" pitchFamily="2" charset="0"/>
                <a:cs typeface="Roboto" panose="02000000000000000000" pitchFamily="2" charset="0"/>
              </a:rPr>
              <a:t>Geschlecht</a:t>
            </a:r>
            <a:endParaRPr lang="de-DE" sz="24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18" name="Textfeld 17">
            <a:extLst>
              <a:ext uri="{FF2B5EF4-FFF2-40B4-BE49-F238E27FC236}">
                <a16:creationId xmlns:a16="http://schemas.microsoft.com/office/drawing/2014/main" id="{9CB7F02D-E704-4A1E-C498-9399C2316B36}"/>
              </a:ext>
            </a:extLst>
          </p:cNvPr>
          <p:cNvSpPr txBox="1"/>
          <p:nvPr/>
        </p:nvSpPr>
        <p:spPr>
          <a:xfrm rot="547578">
            <a:off x="7017308" y="5818852"/>
            <a:ext cx="1537180" cy="461665"/>
          </a:xfrm>
          <a:prstGeom prst="rect">
            <a:avLst/>
          </a:prstGeom>
          <a:noFill/>
        </p:spPr>
        <p:txBody>
          <a:bodyPr wrap="square">
            <a:spAutoFit/>
          </a:bodyPr>
          <a:lstStyle/>
          <a:p>
            <a:r>
              <a:rPr lang="de-DE" sz="2400" kern="0" dirty="0">
                <a:solidFill>
                  <a:schemeClr val="bg1"/>
                </a:solidFill>
                <a:latin typeface="Roboto" panose="02000000000000000000" pitchFamily="2" charset="0"/>
                <a:ea typeface="Roboto" panose="02000000000000000000" pitchFamily="2" charset="0"/>
                <a:cs typeface="Roboto" panose="02000000000000000000" pitchFamily="2" charset="0"/>
              </a:rPr>
              <a:t>Zeit</a:t>
            </a:r>
            <a:endParaRPr lang="de-DE" sz="24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7" name="Textfeld 26">
            <a:extLst>
              <a:ext uri="{FF2B5EF4-FFF2-40B4-BE49-F238E27FC236}">
                <a16:creationId xmlns:a16="http://schemas.microsoft.com/office/drawing/2014/main" id="{363E981F-CA46-3465-6AF0-4DE54BD87331}"/>
              </a:ext>
            </a:extLst>
          </p:cNvPr>
          <p:cNvSpPr txBox="1"/>
          <p:nvPr/>
        </p:nvSpPr>
        <p:spPr>
          <a:xfrm>
            <a:off x="6322519" y="4276097"/>
            <a:ext cx="2332509" cy="830997"/>
          </a:xfrm>
          <a:prstGeom prst="rect">
            <a:avLst/>
          </a:prstGeom>
          <a:noFill/>
          <a:ln>
            <a:noFill/>
          </a:ln>
        </p:spPr>
        <p:txBody>
          <a:bodyPr wrap="square" rtlCol="0">
            <a:spAutoFit/>
          </a:bodyPr>
          <a:lstStyle/>
          <a:p>
            <a:pPr defTabSz="609585">
              <a:defRPr/>
            </a:pPr>
            <a:r>
              <a:rPr lang="de-DE" sz="2400" kern="0" dirty="0">
                <a:solidFill>
                  <a:schemeClr val="accent5"/>
                </a:solidFill>
                <a:latin typeface="Cormorant" pitchFamily="2" charset="0"/>
                <a:ea typeface="Cormorant" pitchFamily="2" charset="0"/>
                <a:cs typeface="Cormorant" pitchFamily="2" charset="0"/>
              </a:rPr>
              <a:t>Sichtbarkeits-handeln</a:t>
            </a:r>
          </a:p>
        </p:txBody>
      </p:sp>
      <p:sp>
        <p:nvSpPr>
          <p:cNvPr id="20" name="Bogen 19">
            <a:extLst>
              <a:ext uri="{FF2B5EF4-FFF2-40B4-BE49-F238E27FC236}">
                <a16:creationId xmlns:a16="http://schemas.microsoft.com/office/drawing/2014/main" id="{3BA3D6D4-E8DE-B865-FA2F-4A0B6F40F71A}"/>
              </a:ext>
            </a:extLst>
          </p:cNvPr>
          <p:cNvSpPr/>
          <p:nvPr/>
        </p:nvSpPr>
        <p:spPr>
          <a:xfrm rot="18349049">
            <a:off x="7951246" y="985941"/>
            <a:ext cx="3768807" cy="5966163"/>
          </a:xfrm>
          <a:custGeom>
            <a:avLst/>
            <a:gdLst>
              <a:gd name="connsiteX0" fmla="*/ 1884403 w 3768807"/>
              <a:gd name="connsiteY0" fmla="*/ 0 h 5966163"/>
              <a:gd name="connsiteX1" fmla="*/ 3768807 w 3768807"/>
              <a:gd name="connsiteY1" fmla="*/ 2983082 h 5966163"/>
              <a:gd name="connsiteX2" fmla="*/ 3335394 w 3768807"/>
              <a:gd name="connsiteY2" fmla="*/ 2983082 h 5966163"/>
              <a:gd name="connsiteX3" fmla="*/ 2883138 w 3768807"/>
              <a:gd name="connsiteY3" fmla="*/ 2983082 h 5966163"/>
              <a:gd name="connsiteX4" fmla="*/ 2430881 w 3768807"/>
              <a:gd name="connsiteY4" fmla="*/ 2983082 h 5966163"/>
              <a:gd name="connsiteX5" fmla="*/ 1884404 w 3768807"/>
              <a:gd name="connsiteY5" fmla="*/ 2983082 h 5966163"/>
              <a:gd name="connsiteX6" fmla="*/ 1884403 w 3768807"/>
              <a:gd name="connsiteY6" fmla="*/ 0 h 5966163"/>
              <a:gd name="connsiteX0" fmla="*/ 1884403 w 3768807"/>
              <a:gd name="connsiteY0" fmla="*/ 0 h 5966163"/>
              <a:gd name="connsiteX1" fmla="*/ 3768807 w 3768807"/>
              <a:gd name="connsiteY1" fmla="*/ 2983082 h 5966163"/>
            </a:gdLst>
            <a:ahLst/>
            <a:cxnLst>
              <a:cxn ang="0">
                <a:pos x="connsiteX0" y="connsiteY0"/>
              </a:cxn>
              <a:cxn ang="0">
                <a:pos x="connsiteX1" y="connsiteY1"/>
              </a:cxn>
            </a:cxnLst>
            <a:rect l="l" t="t" r="r" b="b"/>
            <a:pathLst>
              <a:path w="3768807" h="5966163" stroke="0" extrusionOk="0">
                <a:moveTo>
                  <a:pt x="1884403" y="0"/>
                </a:moveTo>
                <a:cubicBezTo>
                  <a:pt x="2889903" y="7268"/>
                  <a:pt x="3907681" y="1301274"/>
                  <a:pt x="3768807" y="2983082"/>
                </a:cubicBezTo>
                <a:cubicBezTo>
                  <a:pt x="3610924" y="3016664"/>
                  <a:pt x="3437178" y="2932399"/>
                  <a:pt x="3335394" y="2983082"/>
                </a:cubicBezTo>
                <a:cubicBezTo>
                  <a:pt x="3233610" y="3033765"/>
                  <a:pt x="3005564" y="2942535"/>
                  <a:pt x="2883138" y="2983082"/>
                </a:cubicBezTo>
                <a:cubicBezTo>
                  <a:pt x="2760712" y="3023629"/>
                  <a:pt x="2624059" y="2949187"/>
                  <a:pt x="2430881" y="2983082"/>
                </a:cubicBezTo>
                <a:cubicBezTo>
                  <a:pt x="2237703" y="3016977"/>
                  <a:pt x="2070293" y="2919278"/>
                  <a:pt x="1884404" y="2983082"/>
                </a:cubicBezTo>
                <a:cubicBezTo>
                  <a:pt x="2022869" y="1957722"/>
                  <a:pt x="2062269" y="858920"/>
                  <a:pt x="1884403" y="0"/>
                </a:cubicBezTo>
                <a:close/>
              </a:path>
              <a:path w="3768807" h="5966163" fill="none" extrusionOk="0">
                <a:moveTo>
                  <a:pt x="1884403" y="0"/>
                </a:moveTo>
                <a:cubicBezTo>
                  <a:pt x="2735931" y="9206"/>
                  <a:pt x="3832603" y="992385"/>
                  <a:pt x="3768807" y="2983082"/>
                </a:cubicBezTo>
              </a:path>
            </a:pathLst>
          </a:custGeom>
          <a:noFill/>
          <a:ln w="28575" cap="flat" cmpd="sng" algn="ctr">
            <a:solidFill>
              <a:schemeClr val="accent5"/>
            </a:solidFill>
            <a:prstDash val="solid"/>
            <a:round/>
            <a:headEnd type="none" w="med" len="med"/>
            <a:tailEnd type="arrow" w="med" len="med"/>
            <a:extLst>
              <a:ext uri="{C807C97D-BFC1-408E-A445-0C87EB9F89A2}">
                <ask:lineSketchStyleProps xmlns:ask="http://schemas.microsoft.com/office/drawing/2018/sketchyshapes" sd="1956056557">
                  <a:prstGeom prst="arc">
                    <a:avLst/>
                  </a:prstGeom>
                  <ask:type>
                    <ask:lineSketchScribble/>
                  </ask:type>
                </ask:lineSketchStyleProps>
              </a:ext>
            </a:extLst>
          </a:ln>
          <a:effectLst/>
        </p:spPr>
        <p:txBody>
          <a:bodyPr rtlCol="0" anchor="ctr"/>
          <a:lstStyle/>
          <a:p>
            <a:pPr algn="ctr" defTabSz="609585">
              <a:defRPr/>
            </a:pPr>
            <a:endParaRPr lang="de-DE" sz="2400" kern="0" dirty="0">
              <a:solidFill>
                <a:schemeClr val="accent5"/>
              </a:solidFill>
              <a:latin typeface="Calibri" panose="020F0502020204030204"/>
            </a:endParaRPr>
          </a:p>
        </p:txBody>
      </p:sp>
      <p:sp>
        <p:nvSpPr>
          <p:cNvPr id="21" name="Bogen 20">
            <a:extLst>
              <a:ext uri="{FF2B5EF4-FFF2-40B4-BE49-F238E27FC236}">
                <a16:creationId xmlns:a16="http://schemas.microsoft.com/office/drawing/2014/main" id="{0749824E-995C-45C7-3B42-1B81411A844F}"/>
              </a:ext>
            </a:extLst>
          </p:cNvPr>
          <p:cNvSpPr/>
          <p:nvPr/>
        </p:nvSpPr>
        <p:spPr>
          <a:xfrm rot="7301712">
            <a:off x="6553377" y="697498"/>
            <a:ext cx="3688663" cy="6019724"/>
          </a:xfrm>
          <a:custGeom>
            <a:avLst/>
            <a:gdLst>
              <a:gd name="connsiteX0" fmla="*/ 1844331 w 3688663"/>
              <a:gd name="connsiteY0" fmla="*/ 0 h 6019724"/>
              <a:gd name="connsiteX1" fmla="*/ 3688663 w 3688663"/>
              <a:gd name="connsiteY1" fmla="*/ 3009862 h 6019724"/>
              <a:gd name="connsiteX2" fmla="*/ 3264467 w 3688663"/>
              <a:gd name="connsiteY2" fmla="*/ 3009862 h 6019724"/>
              <a:gd name="connsiteX3" fmla="*/ 2821827 w 3688663"/>
              <a:gd name="connsiteY3" fmla="*/ 3009862 h 6019724"/>
              <a:gd name="connsiteX4" fmla="*/ 2379188 w 3688663"/>
              <a:gd name="connsiteY4" fmla="*/ 3009862 h 6019724"/>
              <a:gd name="connsiteX5" fmla="*/ 1844332 w 3688663"/>
              <a:gd name="connsiteY5" fmla="*/ 3009862 h 6019724"/>
              <a:gd name="connsiteX6" fmla="*/ 1844331 w 3688663"/>
              <a:gd name="connsiteY6" fmla="*/ 0 h 6019724"/>
              <a:gd name="connsiteX0" fmla="*/ 1844331 w 3688663"/>
              <a:gd name="connsiteY0" fmla="*/ 0 h 6019724"/>
              <a:gd name="connsiteX1" fmla="*/ 3688663 w 3688663"/>
              <a:gd name="connsiteY1" fmla="*/ 3009862 h 6019724"/>
            </a:gdLst>
            <a:ahLst/>
            <a:cxnLst>
              <a:cxn ang="0">
                <a:pos x="connsiteX0" y="connsiteY0"/>
              </a:cxn>
              <a:cxn ang="0">
                <a:pos x="connsiteX1" y="connsiteY1"/>
              </a:cxn>
            </a:cxnLst>
            <a:rect l="l" t="t" r="r" b="b"/>
            <a:pathLst>
              <a:path w="3688663" h="6019724" stroke="0" extrusionOk="0">
                <a:moveTo>
                  <a:pt x="1844331" y="0"/>
                </a:moveTo>
                <a:cubicBezTo>
                  <a:pt x="2751109" y="23070"/>
                  <a:pt x="3871048" y="1302519"/>
                  <a:pt x="3688663" y="3009862"/>
                </a:cubicBezTo>
                <a:cubicBezTo>
                  <a:pt x="3512959" y="3030451"/>
                  <a:pt x="3468539" y="3005520"/>
                  <a:pt x="3264467" y="3009862"/>
                </a:cubicBezTo>
                <a:cubicBezTo>
                  <a:pt x="3060395" y="3014204"/>
                  <a:pt x="3000549" y="3007611"/>
                  <a:pt x="2821827" y="3009862"/>
                </a:cubicBezTo>
                <a:cubicBezTo>
                  <a:pt x="2643105" y="3012113"/>
                  <a:pt x="2530650" y="2958946"/>
                  <a:pt x="2379188" y="3009862"/>
                </a:cubicBezTo>
                <a:cubicBezTo>
                  <a:pt x="2227726" y="3060778"/>
                  <a:pt x="1990345" y="2968378"/>
                  <a:pt x="1844332" y="3009862"/>
                </a:cubicBezTo>
                <a:cubicBezTo>
                  <a:pt x="1920111" y="1989610"/>
                  <a:pt x="1903664" y="958106"/>
                  <a:pt x="1844331" y="0"/>
                </a:cubicBezTo>
                <a:close/>
              </a:path>
              <a:path w="3688663" h="6019724" fill="none" extrusionOk="0">
                <a:moveTo>
                  <a:pt x="1844331" y="0"/>
                </a:moveTo>
                <a:cubicBezTo>
                  <a:pt x="2764021" y="4813"/>
                  <a:pt x="3747224" y="1032538"/>
                  <a:pt x="3688663" y="3009862"/>
                </a:cubicBezTo>
              </a:path>
            </a:pathLst>
          </a:custGeom>
          <a:noFill/>
          <a:ln w="28575" cap="flat" cmpd="sng" algn="ctr">
            <a:solidFill>
              <a:schemeClr val="accent5"/>
            </a:solidFill>
            <a:prstDash val="solid"/>
            <a:round/>
            <a:headEnd type="none" w="med" len="med"/>
            <a:tailEnd type="arrow" w="med" len="med"/>
            <a:extLst>
              <a:ext uri="{C807C97D-BFC1-408E-A445-0C87EB9F89A2}">
                <ask:lineSketchStyleProps xmlns:ask="http://schemas.microsoft.com/office/drawing/2018/sketchyshapes" sd="1956056557">
                  <a:prstGeom prst="arc">
                    <a:avLst/>
                  </a:prstGeom>
                  <ask:type>
                    <ask:lineSketchScribble/>
                  </ask:type>
                </ask:lineSketchStyleProps>
              </a:ext>
            </a:extLst>
          </a:ln>
          <a:effectLst/>
        </p:spPr>
        <p:txBody>
          <a:bodyPr rtlCol="0" anchor="ctr"/>
          <a:lstStyle/>
          <a:p>
            <a:pPr algn="ctr" defTabSz="609585">
              <a:defRPr/>
            </a:pPr>
            <a:endParaRPr lang="de-DE" sz="2400" kern="0" dirty="0">
              <a:solidFill>
                <a:schemeClr val="accent5"/>
              </a:solidFill>
              <a:latin typeface="Calibri" panose="020F0502020204030204"/>
            </a:endParaRPr>
          </a:p>
        </p:txBody>
      </p:sp>
      <p:pic>
        <p:nvPicPr>
          <p:cNvPr id="22" name="Grafik 21" descr="Teleskop Silhouette">
            <a:extLst>
              <a:ext uri="{FF2B5EF4-FFF2-40B4-BE49-F238E27FC236}">
                <a16:creationId xmlns:a16="http://schemas.microsoft.com/office/drawing/2014/main" id="{3F50A155-0E3E-7F89-D076-D28D597D80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10243893" y="2917021"/>
            <a:ext cx="1219200" cy="1219200"/>
          </a:xfrm>
          <a:prstGeom prst="rect">
            <a:avLst/>
          </a:prstGeom>
        </p:spPr>
      </p:pic>
      <p:pic>
        <p:nvPicPr>
          <p:cNvPr id="23" name="Grafik 22" descr="Mann Silhouette">
            <a:extLst>
              <a:ext uri="{FF2B5EF4-FFF2-40B4-BE49-F238E27FC236}">
                <a16:creationId xmlns:a16="http://schemas.microsoft.com/office/drawing/2014/main" id="{BBE44245-13EE-5DB2-C512-4496C7F270C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83989" y="2634121"/>
            <a:ext cx="1485047" cy="1485047"/>
          </a:xfrm>
          <a:prstGeom prst="rect">
            <a:avLst/>
          </a:prstGeom>
        </p:spPr>
      </p:pic>
      <p:pic>
        <p:nvPicPr>
          <p:cNvPr id="24" name="Grafik 23" descr="Held weiblich Silhouette">
            <a:extLst>
              <a:ext uri="{FF2B5EF4-FFF2-40B4-BE49-F238E27FC236}">
                <a16:creationId xmlns:a16="http://schemas.microsoft.com/office/drawing/2014/main" id="{A1C7FA50-3E94-E054-BF6A-8C5A2D8EDA2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79371" y="2611164"/>
            <a:ext cx="1545623" cy="1545623"/>
          </a:xfrm>
          <a:prstGeom prst="rect">
            <a:avLst/>
          </a:prstGeom>
        </p:spPr>
      </p:pic>
      <p:sp>
        <p:nvSpPr>
          <p:cNvPr id="28" name="Textfeld 27">
            <a:extLst>
              <a:ext uri="{FF2B5EF4-FFF2-40B4-BE49-F238E27FC236}">
                <a16:creationId xmlns:a16="http://schemas.microsoft.com/office/drawing/2014/main" id="{320600EB-6AD7-8415-4AA9-7FCCBE164CA8}"/>
              </a:ext>
            </a:extLst>
          </p:cNvPr>
          <p:cNvSpPr txBox="1"/>
          <p:nvPr/>
        </p:nvSpPr>
        <p:spPr>
          <a:xfrm>
            <a:off x="9950855" y="4274776"/>
            <a:ext cx="2332509" cy="461665"/>
          </a:xfrm>
          <a:prstGeom prst="rect">
            <a:avLst/>
          </a:prstGeom>
          <a:noFill/>
          <a:ln>
            <a:noFill/>
          </a:ln>
        </p:spPr>
        <p:txBody>
          <a:bodyPr wrap="square" rtlCol="0">
            <a:spAutoFit/>
          </a:bodyPr>
          <a:lstStyle/>
          <a:p>
            <a:pPr defTabSz="609585">
              <a:defRPr/>
            </a:pPr>
            <a:r>
              <a:rPr lang="de-DE" sz="2400" dirty="0">
                <a:solidFill>
                  <a:schemeClr val="accent5"/>
                </a:solidFill>
                <a:latin typeface="Cormorant" pitchFamily="2" charset="0"/>
                <a:ea typeface="Cormorant" pitchFamily="2" charset="0"/>
                <a:cs typeface="Cormorant" pitchFamily="2" charset="0"/>
              </a:rPr>
              <a:t>Wahrnehmen</a:t>
            </a:r>
            <a:endParaRPr lang="de-DE" sz="2400" kern="0" dirty="0">
              <a:solidFill>
                <a:schemeClr val="accent5"/>
              </a:solidFill>
              <a:latin typeface="Cormorant" pitchFamily="2" charset="0"/>
              <a:ea typeface="Cormorant" pitchFamily="2" charset="0"/>
              <a:cs typeface="Cormorant" pitchFamily="2" charset="0"/>
            </a:endParaRPr>
          </a:p>
        </p:txBody>
      </p:sp>
      <p:sp>
        <p:nvSpPr>
          <p:cNvPr id="2" name="Textfeld 1">
            <a:extLst>
              <a:ext uri="{FF2B5EF4-FFF2-40B4-BE49-F238E27FC236}">
                <a16:creationId xmlns:a16="http://schemas.microsoft.com/office/drawing/2014/main" id="{87788986-2E46-A503-24C6-393EEDC07882}"/>
              </a:ext>
            </a:extLst>
          </p:cNvPr>
          <p:cNvSpPr txBox="1"/>
          <p:nvPr/>
        </p:nvSpPr>
        <p:spPr>
          <a:xfrm rot="20629569">
            <a:off x="10896187" y="5080233"/>
            <a:ext cx="1537180" cy="461665"/>
          </a:xfrm>
          <a:prstGeom prst="rect">
            <a:avLst/>
          </a:prstGeom>
          <a:noFill/>
        </p:spPr>
        <p:txBody>
          <a:bodyPr wrap="square">
            <a:spAutoFit/>
          </a:bodyPr>
          <a:lstStyle/>
          <a:p>
            <a:r>
              <a:rPr lang="de-DE" sz="2400" kern="0" dirty="0">
                <a:solidFill>
                  <a:schemeClr val="bg1"/>
                </a:solidFill>
                <a:latin typeface="Roboto" panose="02000000000000000000" pitchFamily="2" charset="0"/>
                <a:ea typeface="Roboto" panose="02000000000000000000" pitchFamily="2" charset="0"/>
                <a:cs typeface="Roboto" panose="02000000000000000000" pitchFamily="2" charset="0"/>
              </a:rPr>
              <a:t>…</a:t>
            </a:r>
            <a:endParaRPr lang="de-DE" sz="24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4" name="Textfeld 3">
            <a:extLst>
              <a:ext uri="{FF2B5EF4-FFF2-40B4-BE49-F238E27FC236}">
                <a16:creationId xmlns:a16="http://schemas.microsoft.com/office/drawing/2014/main" id="{105F3A4A-8F31-2225-8635-64F952F31608}"/>
              </a:ext>
            </a:extLst>
          </p:cNvPr>
          <p:cNvSpPr txBox="1"/>
          <p:nvPr/>
        </p:nvSpPr>
        <p:spPr>
          <a:xfrm rot="21153112">
            <a:off x="8290637" y="5967777"/>
            <a:ext cx="2796656" cy="461665"/>
          </a:xfrm>
          <a:prstGeom prst="rect">
            <a:avLst/>
          </a:prstGeom>
          <a:noFill/>
        </p:spPr>
        <p:txBody>
          <a:bodyPr wrap="square" rtlCol="0">
            <a:spAutoFit/>
          </a:bodyPr>
          <a:lstStyle/>
          <a:p>
            <a:r>
              <a:rPr lang="de-DE" sz="2400" dirty="0">
                <a:solidFill>
                  <a:schemeClr val="bg1"/>
                </a:solidFill>
              </a:rPr>
              <a:t>Machtverhältnisse</a:t>
            </a:r>
          </a:p>
        </p:txBody>
      </p:sp>
      <p:sp>
        <p:nvSpPr>
          <p:cNvPr id="5" name="Textfeld 4">
            <a:extLst>
              <a:ext uri="{FF2B5EF4-FFF2-40B4-BE49-F238E27FC236}">
                <a16:creationId xmlns:a16="http://schemas.microsoft.com/office/drawing/2014/main" id="{3F4F0CBE-0BFC-AC49-D47F-32FF5700A91D}"/>
              </a:ext>
            </a:extLst>
          </p:cNvPr>
          <p:cNvSpPr txBox="1"/>
          <p:nvPr/>
        </p:nvSpPr>
        <p:spPr>
          <a:xfrm>
            <a:off x="2268476" y="3107673"/>
            <a:ext cx="1428217" cy="253916"/>
          </a:xfrm>
          <a:prstGeom prst="rect">
            <a:avLst/>
          </a:prstGeom>
          <a:noFill/>
        </p:spPr>
        <p:txBody>
          <a:bodyPr wrap="square">
            <a:spAutoFit/>
          </a:bodyPr>
          <a:lstStyle/>
          <a:p>
            <a:r>
              <a:rPr lang="de-DE" sz="1050" dirty="0">
                <a:latin typeface="+mj-lt"/>
                <a:ea typeface="Calibri" panose="020F0502020204030204" pitchFamily="34" charset="0"/>
                <a:cs typeface="Calibri" panose="020F0502020204030204" pitchFamily="34" charset="0"/>
              </a:rPr>
              <a:t>(Philipp et al. 2025)</a:t>
            </a:r>
            <a:endParaRPr lang="de-DE" sz="1050" dirty="0">
              <a:latin typeface="+mj-lt"/>
            </a:endParaRPr>
          </a:p>
        </p:txBody>
      </p:sp>
    </p:spTree>
    <p:extLst>
      <p:ext uri="{BB962C8B-B14F-4D97-AF65-F5344CB8AC3E}">
        <p14:creationId xmlns:p14="http://schemas.microsoft.com/office/powerpoint/2010/main" val="886435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000C5"/>
            </a:gs>
            <a:gs pos="100000">
              <a:srgbClr val="8A15FF"/>
            </a:gs>
          </a:gsLst>
          <a:lin ang="2700000" scaled="1"/>
        </a:gradFill>
        <a:effectLst/>
      </p:bgPr>
    </p:bg>
    <p:spTree>
      <p:nvGrpSpPr>
        <p:cNvPr id="1" name="">
          <a:extLst>
            <a:ext uri="{FF2B5EF4-FFF2-40B4-BE49-F238E27FC236}">
              <a16:creationId xmlns:a16="http://schemas.microsoft.com/office/drawing/2014/main" id="{41D02AD9-8794-B750-4EFB-7BB81C6EE1A7}"/>
            </a:ext>
          </a:extLst>
        </p:cNvPr>
        <p:cNvGrpSpPr/>
        <p:nvPr/>
      </p:nvGrpSpPr>
      <p:grpSpPr>
        <a:xfrm>
          <a:off x="0" y="0"/>
          <a:ext cx="0" cy="0"/>
          <a:chOff x="0" y="0"/>
          <a:chExt cx="0" cy="0"/>
        </a:xfrm>
      </p:grpSpPr>
      <p:sp>
        <p:nvSpPr>
          <p:cNvPr id="5" name="Ellipse 4">
            <a:extLst>
              <a:ext uri="{FF2B5EF4-FFF2-40B4-BE49-F238E27FC236}">
                <a16:creationId xmlns:a16="http://schemas.microsoft.com/office/drawing/2014/main" id="{B13FCE35-3E44-E380-6E25-6868A606A31A}"/>
              </a:ext>
            </a:extLst>
          </p:cNvPr>
          <p:cNvSpPr/>
          <p:nvPr/>
        </p:nvSpPr>
        <p:spPr>
          <a:xfrm>
            <a:off x="2616552" y="1074775"/>
            <a:ext cx="2065874" cy="2065874"/>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3" name="Ellipse 2">
            <a:extLst>
              <a:ext uri="{FF2B5EF4-FFF2-40B4-BE49-F238E27FC236}">
                <a16:creationId xmlns:a16="http://schemas.microsoft.com/office/drawing/2014/main" id="{0C66C7AF-806B-4560-FA81-065CC8A6885C}"/>
              </a:ext>
            </a:extLst>
          </p:cNvPr>
          <p:cNvSpPr/>
          <p:nvPr/>
        </p:nvSpPr>
        <p:spPr>
          <a:xfrm>
            <a:off x="7745025" y="1358490"/>
            <a:ext cx="1961747" cy="1961747"/>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4" name="Ellipse 3">
            <a:extLst>
              <a:ext uri="{FF2B5EF4-FFF2-40B4-BE49-F238E27FC236}">
                <a16:creationId xmlns:a16="http://schemas.microsoft.com/office/drawing/2014/main" id="{054120ED-8E5E-1CCB-557A-B271AC0552A4}"/>
              </a:ext>
            </a:extLst>
          </p:cNvPr>
          <p:cNvSpPr/>
          <p:nvPr/>
        </p:nvSpPr>
        <p:spPr>
          <a:xfrm>
            <a:off x="2936314" y="5362377"/>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6" name="Ellipse 5">
            <a:extLst>
              <a:ext uri="{FF2B5EF4-FFF2-40B4-BE49-F238E27FC236}">
                <a16:creationId xmlns:a16="http://schemas.microsoft.com/office/drawing/2014/main" id="{BD0076BA-3073-F3B6-ED74-1AC6ECDE249C}"/>
              </a:ext>
            </a:extLst>
          </p:cNvPr>
          <p:cNvSpPr/>
          <p:nvPr/>
        </p:nvSpPr>
        <p:spPr>
          <a:xfrm>
            <a:off x="4682425" y="5431582"/>
            <a:ext cx="671918" cy="671918"/>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7" name="Ellipse 6">
            <a:extLst>
              <a:ext uri="{FF2B5EF4-FFF2-40B4-BE49-F238E27FC236}">
                <a16:creationId xmlns:a16="http://schemas.microsoft.com/office/drawing/2014/main" id="{A60D6D9D-70AD-EF20-2C67-23445B4C8760}"/>
              </a:ext>
            </a:extLst>
          </p:cNvPr>
          <p:cNvSpPr/>
          <p:nvPr/>
        </p:nvSpPr>
        <p:spPr>
          <a:xfrm>
            <a:off x="8971264" y="5820217"/>
            <a:ext cx="859564" cy="859564"/>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8" name="Ellipse 7">
            <a:extLst>
              <a:ext uri="{FF2B5EF4-FFF2-40B4-BE49-F238E27FC236}">
                <a16:creationId xmlns:a16="http://schemas.microsoft.com/office/drawing/2014/main" id="{F086E57B-5081-E781-7000-3CB845DFEEB7}"/>
              </a:ext>
            </a:extLst>
          </p:cNvPr>
          <p:cNvSpPr/>
          <p:nvPr/>
        </p:nvSpPr>
        <p:spPr>
          <a:xfrm>
            <a:off x="9911246" y="514409"/>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9" name="Ellipse 8">
            <a:extLst>
              <a:ext uri="{FF2B5EF4-FFF2-40B4-BE49-F238E27FC236}">
                <a16:creationId xmlns:a16="http://schemas.microsoft.com/office/drawing/2014/main" id="{ACAFECF2-01BD-673A-F719-E17E7B7269CE}"/>
              </a:ext>
            </a:extLst>
          </p:cNvPr>
          <p:cNvSpPr/>
          <p:nvPr/>
        </p:nvSpPr>
        <p:spPr>
          <a:xfrm>
            <a:off x="612643" y="3592811"/>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0" name="Ellipse 9">
            <a:extLst>
              <a:ext uri="{FF2B5EF4-FFF2-40B4-BE49-F238E27FC236}">
                <a16:creationId xmlns:a16="http://schemas.microsoft.com/office/drawing/2014/main" id="{D39BEE08-0CE3-C20F-B762-6761D5814657}"/>
              </a:ext>
            </a:extLst>
          </p:cNvPr>
          <p:cNvSpPr/>
          <p:nvPr/>
        </p:nvSpPr>
        <p:spPr>
          <a:xfrm>
            <a:off x="10087734" y="3382315"/>
            <a:ext cx="2611123" cy="2611123"/>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1" name="Ellipse 10">
            <a:extLst>
              <a:ext uri="{FF2B5EF4-FFF2-40B4-BE49-F238E27FC236}">
                <a16:creationId xmlns:a16="http://schemas.microsoft.com/office/drawing/2014/main" id="{91147223-A4F0-E471-FB51-24E3A1A018E3}"/>
              </a:ext>
            </a:extLst>
          </p:cNvPr>
          <p:cNvSpPr/>
          <p:nvPr/>
        </p:nvSpPr>
        <p:spPr>
          <a:xfrm>
            <a:off x="7154177" y="4557235"/>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2" name="Titel 1">
            <a:extLst>
              <a:ext uri="{FF2B5EF4-FFF2-40B4-BE49-F238E27FC236}">
                <a16:creationId xmlns:a16="http://schemas.microsoft.com/office/drawing/2014/main" id="{0B6FE00B-3A58-51B5-0C1C-FC817A99A0A1}"/>
              </a:ext>
            </a:extLst>
          </p:cNvPr>
          <p:cNvSpPr>
            <a:spLocks noGrp="1"/>
          </p:cNvSpPr>
          <p:nvPr>
            <p:ph type="ctrTitle"/>
          </p:nvPr>
        </p:nvSpPr>
        <p:spPr>
          <a:xfrm>
            <a:off x="4939332" y="2667850"/>
            <a:ext cx="6872415" cy="2065874"/>
          </a:xfrm>
        </p:spPr>
        <p:txBody>
          <a:bodyPr>
            <a:noAutofit/>
          </a:bodyPr>
          <a:lstStyle/>
          <a:p>
            <a:pPr algn="l"/>
            <a:r>
              <a:rPr lang="de-DE" sz="6600" b="1" dirty="0">
                <a:solidFill>
                  <a:schemeClr val="bg1"/>
                </a:solidFill>
              </a:rPr>
              <a:t>„Sichtbar werden </a:t>
            </a:r>
            <a:br>
              <a:rPr lang="de-DE" sz="6600" b="1" dirty="0">
                <a:solidFill>
                  <a:schemeClr val="bg1"/>
                </a:solidFill>
              </a:rPr>
            </a:br>
            <a:r>
              <a:rPr lang="de-DE" sz="6600" b="1" dirty="0">
                <a:solidFill>
                  <a:schemeClr val="bg1"/>
                </a:solidFill>
              </a:rPr>
              <a:t>– warum es zählt!“</a:t>
            </a:r>
            <a:endParaRPr lang="de-DE" sz="6600" b="1" dirty="0"/>
          </a:p>
        </p:txBody>
      </p:sp>
      <p:sp>
        <p:nvSpPr>
          <p:cNvPr id="13" name="Textfeld 12">
            <a:extLst>
              <a:ext uri="{FF2B5EF4-FFF2-40B4-BE49-F238E27FC236}">
                <a16:creationId xmlns:a16="http://schemas.microsoft.com/office/drawing/2014/main" id="{FC9412A8-3213-DC5E-125E-1FDE77751109}"/>
              </a:ext>
            </a:extLst>
          </p:cNvPr>
          <p:cNvSpPr txBox="1"/>
          <p:nvPr/>
        </p:nvSpPr>
        <p:spPr>
          <a:xfrm>
            <a:off x="6740993" y="4977886"/>
            <a:ext cx="4124290" cy="369332"/>
          </a:xfrm>
          <a:prstGeom prst="rect">
            <a:avLst/>
          </a:prstGeom>
          <a:noFill/>
        </p:spPr>
        <p:txBody>
          <a:bodyPr wrap="square">
            <a:spAutoFit/>
          </a:bodyPr>
          <a:lstStyle/>
          <a:p>
            <a:r>
              <a:rPr lang="de-DE" sz="1800" dirty="0">
                <a:solidFill>
                  <a:schemeClr val="bg1"/>
                </a:solidFill>
              </a:rPr>
              <a:t>Ergebnisse aus der </a:t>
            </a:r>
            <a:r>
              <a:rPr lang="de-DE" sz="1800" dirty="0" err="1">
                <a:solidFill>
                  <a:schemeClr val="bg1"/>
                </a:solidFill>
              </a:rPr>
              <a:t>Prof:inSicht-Studie</a:t>
            </a:r>
            <a:endParaRPr lang="de-DE" dirty="0"/>
          </a:p>
        </p:txBody>
      </p:sp>
    </p:spTree>
    <p:extLst>
      <p:ext uri="{BB962C8B-B14F-4D97-AF65-F5344CB8AC3E}">
        <p14:creationId xmlns:p14="http://schemas.microsoft.com/office/powerpoint/2010/main" val="3314003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a:extLst>
              <a:ext uri="{FF2B5EF4-FFF2-40B4-BE49-F238E27FC236}">
                <a16:creationId xmlns:a16="http://schemas.microsoft.com/office/drawing/2014/main" id="{1F1E865E-55DA-BBD6-D218-5FAE68B0B5D3}"/>
              </a:ext>
            </a:extLst>
          </p:cNvPr>
          <p:cNvSpPr/>
          <p:nvPr/>
        </p:nvSpPr>
        <p:spPr>
          <a:xfrm>
            <a:off x="9527953" y="-233835"/>
            <a:ext cx="2836851" cy="2679131"/>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r>
              <a:rPr lang="de-DE" sz="2400" b="1" dirty="0">
                <a:solidFill>
                  <a:schemeClr val="tx1"/>
                </a:solidFill>
                <a:latin typeface="+mj-lt"/>
              </a:rPr>
              <a:t>Wissenschaft</a:t>
            </a:r>
          </a:p>
        </p:txBody>
      </p:sp>
      <p:sp>
        <p:nvSpPr>
          <p:cNvPr id="4" name="Titel 3">
            <a:extLst>
              <a:ext uri="{FF2B5EF4-FFF2-40B4-BE49-F238E27FC236}">
                <a16:creationId xmlns:a16="http://schemas.microsoft.com/office/drawing/2014/main" id="{060E222F-FAAA-A643-5BC3-E4C6B5D02C53}"/>
              </a:ext>
            </a:extLst>
          </p:cNvPr>
          <p:cNvSpPr>
            <a:spLocks noGrp="1"/>
          </p:cNvSpPr>
          <p:nvPr>
            <p:ph type="title"/>
          </p:nvPr>
        </p:nvSpPr>
        <p:spPr/>
        <p:txBody>
          <a:bodyPr/>
          <a:lstStyle/>
          <a:p>
            <a:r>
              <a:rPr lang="de-DE" dirty="0">
                <a:latin typeface="+mj-lt"/>
              </a:rPr>
              <a:t>Sichtbarkeitshandeln</a:t>
            </a:r>
          </a:p>
        </p:txBody>
      </p:sp>
      <p:pic>
        <p:nvPicPr>
          <p:cNvPr id="5" name="Grafik 4" descr="Held weiblich Silhouette">
            <a:extLst>
              <a:ext uri="{FF2B5EF4-FFF2-40B4-BE49-F238E27FC236}">
                <a16:creationId xmlns:a16="http://schemas.microsoft.com/office/drawing/2014/main" id="{9FCCB2BD-ED96-2D02-1F3B-33FFCAEC0D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95367" y="146899"/>
            <a:ext cx="1545623" cy="1545623"/>
          </a:xfrm>
          <a:prstGeom prst="rect">
            <a:avLst/>
          </a:prstGeom>
        </p:spPr>
      </p:pic>
      <p:graphicFrame>
        <p:nvGraphicFramePr>
          <p:cNvPr id="2" name="Diagramm 1">
            <a:extLst>
              <a:ext uri="{FF2B5EF4-FFF2-40B4-BE49-F238E27FC236}">
                <a16:creationId xmlns:a16="http://schemas.microsoft.com/office/drawing/2014/main" id="{432B633E-7061-CB3C-9B3F-735C0BA05173}"/>
              </a:ext>
            </a:extLst>
          </p:cNvPr>
          <p:cNvGraphicFramePr/>
          <p:nvPr>
            <p:extLst>
              <p:ext uri="{D42A27DB-BD31-4B8C-83A1-F6EECF244321}">
                <p14:modId xmlns:p14="http://schemas.microsoft.com/office/powerpoint/2010/main" val="409052577"/>
              </p:ext>
            </p:extLst>
          </p:nvPr>
        </p:nvGraphicFramePr>
        <p:xfrm>
          <a:off x="601355" y="1882782"/>
          <a:ext cx="9163444" cy="4329051"/>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feld 17">
            <a:extLst>
              <a:ext uri="{FF2B5EF4-FFF2-40B4-BE49-F238E27FC236}">
                <a16:creationId xmlns:a16="http://schemas.microsoft.com/office/drawing/2014/main" id="{7FE34F97-65CE-20F6-3EA1-BC7884D8C236}"/>
              </a:ext>
            </a:extLst>
          </p:cNvPr>
          <p:cNvSpPr txBox="1"/>
          <p:nvPr/>
        </p:nvSpPr>
        <p:spPr>
          <a:xfrm>
            <a:off x="1579080" y="6282497"/>
            <a:ext cx="8316287" cy="420756"/>
          </a:xfrm>
          <a:prstGeom prst="rect">
            <a:avLst/>
          </a:prstGeom>
          <a:noFill/>
        </p:spPr>
        <p:txBody>
          <a:bodyPr wrap="square">
            <a:spAutoFit/>
          </a:bodyPr>
          <a:lstStyle/>
          <a:p>
            <a:r>
              <a:rPr lang="en-US" sz="1067" dirty="0"/>
              <a:t>*</a:t>
            </a:r>
            <a:r>
              <a:rPr lang="en-US" sz="1067" dirty="0" err="1"/>
              <a:t>eigene</a:t>
            </a:r>
            <a:r>
              <a:rPr lang="en-US" sz="1067" dirty="0"/>
              <a:t> </a:t>
            </a:r>
            <a:r>
              <a:rPr lang="en-US" sz="1067" dirty="0" err="1"/>
              <a:t>Darstellung</a:t>
            </a:r>
            <a:r>
              <a:rPr lang="en-US" sz="1067" dirty="0"/>
              <a:t> auf Basis der </a:t>
            </a:r>
            <a:r>
              <a:rPr lang="en-US" sz="1067" dirty="0" err="1"/>
              <a:t>Professor:innen-Befragung</a:t>
            </a:r>
            <a:r>
              <a:rPr lang="en-US" sz="1067" dirty="0"/>
              <a:t>; </a:t>
            </a:r>
            <a:r>
              <a:rPr lang="de-DE" sz="1067" dirty="0"/>
              <a:t>*n variiert von 1.597 bis 1.760; t-Test bei unabhängigen Stichproben, *p&lt;.05; ***p&lt;.001</a:t>
            </a:r>
          </a:p>
        </p:txBody>
      </p:sp>
    </p:spTree>
    <p:extLst>
      <p:ext uri="{BB962C8B-B14F-4D97-AF65-F5344CB8AC3E}">
        <p14:creationId xmlns:p14="http://schemas.microsoft.com/office/powerpoint/2010/main" val="2528840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7E9D4-E0C1-378D-D344-DA42759173FF}"/>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6C5998B8-98C5-0347-2F89-E58A68F282D4}"/>
              </a:ext>
            </a:extLst>
          </p:cNvPr>
          <p:cNvSpPr/>
          <p:nvPr/>
        </p:nvSpPr>
        <p:spPr>
          <a:xfrm>
            <a:off x="9522241" y="-463800"/>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r>
              <a:rPr lang="de-DE" sz="2400" b="1" dirty="0">
                <a:latin typeface="+mj-lt"/>
              </a:rPr>
              <a:t>Öffentlichkeit</a:t>
            </a:r>
          </a:p>
        </p:txBody>
      </p:sp>
      <p:sp>
        <p:nvSpPr>
          <p:cNvPr id="4" name="Titel 3">
            <a:extLst>
              <a:ext uri="{FF2B5EF4-FFF2-40B4-BE49-F238E27FC236}">
                <a16:creationId xmlns:a16="http://schemas.microsoft.com/office/drawing/2014/main" id="{3E9DDA51-63BC-BEAD-5680-4C87360E257C}"/>
              </a:ext>
            </a:extLst>
          </p:cNvPr>
          <p:cNvSpPr>
            <a:spLocks noGrp="1"/>
          </p:cNvSpPr>
          <p:nvPr>
            <p:ph type="title"/>
          </p:nvPr>
        </p:nvSpPr>
        <p:spPr/>
        <p:txBody>
          <a:bodyPr/>
          <a:lstStyle/>
          <a:p>
            <a:r>
              <a:rPr lang="de-DE" dirty="0">
                <a:latin typeface="+mj-lt"/>
              </a:rPr>
              <a:t>Sichtbarkeitshandeln</a:t>
            </a:r>
          </a:p>
        </p:txBody>
      </p:sp>
      <p:pic>
        <p:nvPicPr>
          <p:cNvPr id="5" name="Grafik 4" descr="Held weiblich Silhouette">
            <a:extLst>
              <a:ext uri="{FF2B5EF4-FFF2-40B4-BE49-F238E27FC236}">
                <a16:creationId xmlns:a16="http://schemas.microsoft.com/office/drawing/2014/main" id="{AC45FBA9-F2CA-D16D-24EF-7AC4863230A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77838" y="102955"/>
            <a:ext cx="1545623" cy="1545623"/>
          </a:xfrm>
          <a:prstGeom prst="rect">
            <a:avLst/>
          </a:prstGeom>
        </p:spPr>
      </p:pic>
      <p:sp>
        <p:nvSpPr>
          <p:cNvPr id="9" name="Textfeld 8">
            <a:extLst>
              <a:ext uri="{FF2B5EF4-FFF2-40B4-BE49-F238E27FC236}">
                <a16:creationId xmlns:a16="http://schemas.microsoft.com/office/drawing/2014/main" id="{834B80A9-B164-F74D-E11F-DF3A3F03D438}"/>
              </a:ext>
            </a:extLst>
          </p:cNvPr>
          <p:cNvSpPr txBox="1"/>
          <p:nvPr/>
        </p:nvSpPr>
        <p:spPr>
          <a:xfrm>
            <a:off x="703549" y="6289361"/>
            <a:ext cx="9274289" cy="461665"/>
          </a:xfrm>
          <a:prstGeom prst="rect">
            <a:avLst/>
          </a:prstGeom>
          <a:noFill/>
        </p:spPr>
        <p:txBody>
          <a:bodyPr wrap="square">
            <a:spAutoFit/>
          </a:bodyPr>
          <a:lstStyle/>
          <a:p>
            <a:r>
              <a:rPr lang="en-US" sz="1200" dirty="0"/>
              <a:t>*</a:t>
            </a:r>
            <a:r>
              <a:rPr lang="en-US" sz="1200" dirty="0" err="1"/>
              <a:t>eigene</a:t>
            </a:r>
            <a:r>
              <a:rPr lang="en-US" sz="1200" dirty="0"/>
              <a:t> </a:t>
            </a:r>
            <a:r>
              <a:rPr lang="en-US" sz="1200" dirty="0" err="1"/>
              <a:t>Darstellung</a:t>
            </a:r>
            <a:r>
              <a:rPr lang="en-US" sz="1200" dirty="0"/>
              <a:t> auf Basis der </a:t>
            </a:r>
            <a:r>
              <a:rPr lang="en-US" sz="1200" dirty="0" err="1"/>
              <a:t>Professor:innen-Befragung</a:t>
            </a:r>
            <a:r>
              <a:rPr lang="en-US" sz="1200" dirty="0"/>
              <a:t>; </a:t>
            </a:r>
            <a:r>
              <a:rPr lang="de-DE" sz="1200" dirty="0"/>
              <a:t>n variiert von 1.713 bis 1.754; t-Test bei unabhängigen Stichproben, *p&lt;.05; **p&lt;.01; ***p&lt;.001hz</a:t>
            </a:r>
          </a:p>
        </p:txBody>
      </p:sp>
      <p:graphicFrame>
        <p:nvGraphicFramePr>
          <p:cNvPr id="6" name="Diagramm 5">
            <a:extLst>
              <a:ext uri="{FF2B5EF4-FFF2-40B4-BE49-F238E27FC236}">
                <a16:creationId xmlns:a16="http://schemas.microsoft.com/office/drawing/2014/main" id="{F4695B54-FC1C-431C-AF86-66D0DE165C51}"/>
              </a:ext>
            </a:extLst>
          </p:cNvPr>
          <p:cNvGraphicFramePr/>
          <p:nvPr>
            <p:extLst>
              <p:ext uri="{D42A27DB-BD31-4B8C-83A1-F6EECF244321}">
                <p14:modId xmlns:p14="http://schemas.microsoft.com/office/powerpoint/2010/main" val="2076068195"/>
              </p:ext>
            </p:extLst>
          </p:nvPr>
        </p:nvGraphicFramePr>
        <p:xfrm>
          <a:off x="-1" y="1280474"/>
          <a:ext cx="9753601" cy="515409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15184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5C1E5-2322-570C-56E2-DB7666EA3D3C}"/>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EE4A6F31-0764-AE95-6770-44B07578C1D5}"/>
              </a:ext>
            </a:extLst>
          </p:cNvPr>
          <p:cNvSpPr/>
          <p:nvPr/>
        </p:nvSpPr>
        <p:spPr>
          <a:xfrm>
            <a:off x="-144175" y="1626295"/>
            <a:ext cx="5608094" cy="5608094"/>
          </a:xfrm>
          <a:prstGeom prst="ellipse">
            <a:avLst/>
          </a:prstGeom>
          <a:gradFill>
            <a:gsLst>
              <a:gs pos="0">
                <a:srgbClr val="D000C5"/>
              </a:gs>
              <a:gs pos="100000">
                <a:srgbClr val="8A15FF"/>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dirty="0"/>
          </a:p>
        </p:txBody>
      </p:sp>
      <p:sp>
        <p:nvSpPr>
          <p:cNvPr id="3" name="Titel 2">
            <a:extLst>
              <a:ext uri="{FF2B5EF4-FFF2-40B4-BE49-F238E27FC236}">
                <a16:creationId xmlns:a16="http://schemas.microsoft.com/office/drawing/2014/main" id="{A7FE0AB8-F72C-95DD-5D15-A4D6E2929CBC}"/>
              </a:ext>
            </a:extLst>
          </p:cNvPr>
          <p:cNvSpPr>
            <a:spLocks noGrp="1"/>
          </p:cNvSpPr>
          <p:nvPr>
            <p:ph type="ctrTitle" idx="4294967295"/>
          </p:nvPr>
        </p:nvSpPr>
        <p:spPr>
          <a:xfrm>
            <a:off x="2913322" y="1626295"/>
            <a:ext cx="8872278" cy="5157277"/>
          </a:xfrm>
        </p:spPr>
        <p:txBody>
          <a:bodyPr/>
          <a:lstStyle/>
          <a:p>
            <a:r>
              <a:rPr lang="de-DE" sz="4800" kern="100" dirty="0">
                <a:effectLst/>
                <a:latin typeface="+mj-lt"/>
                <a:ea typeface="Aptos" panose="020B0004020202020204" pitchFamily="34" charset="0"/>
                <a:cs typeface="Times New Roman" panose="02020603050405020304" pitchFamily="18" charset="0"/>
              </a:rPr>
              <a:t>männliche Selbstermächtigung vs. Übersehens-Management</a:t>
            </a:r>
            <a:br>
              <a:rPr lang="de-DE" sz="1800" kern="100" dirty="0">
                <a:effectLst/>
                <a:latin typeface="Aptos" panose="020B0004020202020204" pitchFamily="34" charset="0"/>
                <a:ea typeface="Aptos" panose="020B0004020202020204" pitchFamily="34" charset="0"/>
                <a:cs typeface="Times New Roman" panose="02020603050405020304" pitchFamily="18" charset="0"/>
              </a:rPr>
            </a:br>
            <a:endParaRPr lang="de-DE" sz="5333" i="1" dirty="0"/>
          </a:p>
        </p:txBody>
      </p:sp>
    </p:spTree>
    <p:extLst>
      <p:ext uri="{BB962C8B-B14F-4D97-AF65-F5344CB8AC3E}">
        <p14:creationId xmlns:p14="http://schemas.microsoft.com/office/powerpoint/2010/main" val="4267308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03A3F9-E9B3-869B-744C-D8CD41EBD289}"/>
              </a:ext>
            </a:extLst>
          </p:cNvPr>
          <p:cNvSpPr>
            <a:spLocks noGrp="1"/>
          </p:cNvSpPr>
          <p:nvPr>
            <p:ph type="title"/>
          </p:nvPr>
        </p:nvSpPr>
        <p:spPr/>
        <p:txBody>
          <a:bodyPr>
            <a:normAutofit/>
          </a:bodyPr>
          <a:lstStyle/>
          <a:p>
            <a:r>
              <a:rPr lang="de-DE" sz="4000" kern="100" dirty="0">
                <a:effectLst/>
                <a:latin typeface="+mj-lt"/>
                <a:ea typeface="Roboto" panose="02000000000000000000" pitchFamily="2" charset="0"/>
                <a:cs typeface="Roboto" panose="02000000000000000000" pitchFamily="2" charset="0"/>
              </a:rPr>
              <a:t>männliche Selbstermächtigung vs. Übersehens-Management</a:t>
            </a:r>
            <a:endParaRPr lang="de-DE" sz="4000" dirty="0">
              <a:latin typeface="+mj-lt"/>
              <a:ea typeface="Roboto" panose="02000000000000000000" pitchFamily="2" charset="0"/>
              <a:cs typeface="Roboto" panose="02000000000000000000" pitchFamily="2" charset="0"/>
            </a:endParaRPr>
          </a:p>
        </p:txBody>
      </p:sp>
      <p:sp>
        <p:nvSpPr>
          <p:cNvPr id="6" name="Sprechblase: oval 5">
            <a:extLst>
              <a:ext uri="{FF2B5EF4-FFF2-40B4-BE49-F238E27FC236}">
                <a16:creationId xmlns:a16="http://schemas.microsoft.com/office/drawing/2014/main" id="{AFBD1C4F-A041-D299-C712-1F8B51103FA1}"/>
              </a:ext>
            </a:extLst>
          </p:cNvPr>
          <p:cNvSpPr/>
          <p:nvPr/>
        </p:nvSpPr>
        <p:spPr>
          <a:xfrm>
            <a:off x="2589290" y="1819747"/>
            <a:ext cx="7813141" cy="4182701"/>
          </a:xfrm>
          <a:prstGeom prst="wedgeEllipseCallou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48640" marR="548640" algn="ctr">
              <a:lnSpc>
                <a:spcPct val="107000"/>
              </a:lnSpc>
              <a:spcBef>
                <a:spcPts val="1000"/>
              </a:spcBef>
              <a:spcAft>
                <a:spcPts val="800"/>
              </a:spcAft>
            </a:pPr>
            <a:r>
              <a:rPr lang="de-DE" sz="2000" i="1" dirty="0">
                <a:solidFill>
                  <a:schemeClr val="bg1"/>
                </a:solidFill>
                <a:effectLst/>
                <a:ea typeface="Calibri" panose="020F0502020204030204" pitchFamily="34" charset="0"/>
                <a:cs typeface="Calibri" panose="020F0502020204030204" pitchFamily="34" charset="0"/>
              </a:rPr>
              <a:t>„Ich habe inzwischen eine Sammlung farbiger Blazer,  also ich war jetzt gerade auf einer großen wissenschaftlichen Konferenz und da bin ich auch mit meinem farbigen Blazer wieder rumgelaufen. Damit mich halt jeder sieht.“ </a:t>
            </a:r>
          </a:p>
          <a:p>
            <a:pPr marL="548640" marR="548640" algn="ctr">
              <a:lnSpc>
                <a:spcPct val="107000"/>
              </a:lnSpc>
              <a:spcBef>
                <a:spcPts val="1000"/>
              </a:spcBef>
              <a:spcAft>
                <a:spcPts val="800"/>
              </a:spcAft>
            </a:pPr>
            <a:r>
              <a:rPr lang="de-DE" sz="1200" i="1" dirty="0">
                <a:solidFill>
                  <a:schemeClr val="bg1"/>
                </a:solidFill>
                <a:effectLst/>
                <a:ea typeface="Calibri" panose="020F0502020204030204" pitchFamily="34" charset="0"/>
                <a:cs typeface="Calibri" panose="020F0502020204030204" pitchFamily="34" charset="0"/>
              </a:rPr>
              <a:t>(Professorin Anna Itzig*)</a:t>
            </a:r>
          </a:p>
        </p:txBody>
      </p:sp>
      <p:sp>
        <p:nvSpPr>
          <p:cNvPr id="4" name="Textfeld 3">
            <a:extLst>
              <a:ext uri="{FF2B5EF4-FFF2-40B4-BE49-F238E27FC236}">
                <a16:creationId xmlns:a16="http://schemas.microsoft.com/office/drawing/2014/main" id="{7D7AB833-7356-DED8-D689-917FE882FC00}"/>
              </a:ext>
            </a:extLst>
          </p:cNvPr>
          <p:cNvSpPr txBox="1"/>
          <p:nvPr/>
        </p:nvSpPr>
        <p:spPr>
          <a:xfrm>
            <a:off x="9413341" y="6362070"/>
            <a:ext cx="1722422" cy="261610"/>
          </a:xfrm>
          <a:prstGeom prst="rect">
            <a:avLst/>
          </a:prstGeom>
          <a:noFill/>
        </p:spPr>
        <p:txBody>
          <a:bodyPr wrap="square">
            <a:spAutoFit/>
          </a:bodyPr>
          <a:lstStyle/>
          <a:p>
            <a:r>
              <a:rPr lang="de-DE" sz="1100" kern="100" dirty="0">
                <a:solidFill>
                  <a:schemeClr val="tx1"/>
                </a:solidFill>
                <a:effectLst/>
                <a:ea typeface="Aptos" panose="020B0004020202020204" pitchFamily="34" charset="0"/>
                <a:cs typeface="Times New Roman" panose="02020603050405020304" pitchFamily="18" charset="0"/>
              </a:rPr>
              <a:t>*Name wurde geändert</a:t>
            </a:r>
            <a:endParaRPr lang="de-DE" sz="1100" dirty="0"/>
          </a:p>
        </p:txBody>
      </p:sp>
    </p:spTree>
    <p:extLst>
      <p:ext uri="{BB962C8B-B14F-4D97-AF65-F5344CB8AC3E}">
        <p14:creationId xmlns:p14="http://schemas.microsoft.com/office/powerpoint/2010/main" val="573457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A37363-89DA-20D3-2EA6-AEAEACD1349B}"/>
              </a:ext>
            </a:extLst>
          </p:cNvPr>
          <p:cNvSpPr>
            <a:spLocks noGrp="1"/>
          </p:cNvSpPr>
          <p:nvPr>
            <p:ph type="title"/>
          </p:nvPr>
        </p:nvSpPr>
        <p:spPr/>
        <p:txBody>
          <a:bodyPr>
            <a:normAutofit fontScale="90000"/>
          </a:bodyPr>
          <a:lstStyle/>
          <a:p>
            <a:r>
              <a:rPr lang="de-DE" sz="4400" kern="100" dirty="0">
                <a:effectLst/>
                <a:latin typeface="+mj-lt"/>
                <a:ea typeface="Roboto" panose="02000000000000000000" pitchFamily="2" charset="0"/>
                <a:cs typeface="Roboto" panose="02000000000000000000" pitchFamily="2" charset="0"/>
              </a:rPr>
              <a:t>männliche Selbstermächtigung vs. Übersehens-Management</a:t>
            </a:r>
            <a:br>
              <a:rPr lang="de-DE" sz="4400" kern="100" dirty="0">
                <a:effectLst/>
                <a:latin typeface="Aptos" panose="020B0004020202020204" pitchFamily="34" charset="0"/>
                <a:ea typeface="Aptos" panose="020B0004020202020204" pitchFamily="34" charset="0"/>
                <a:cs typeface="Times New Roman" panose="02020603050405020304" pitchFamily="18" charset="0"/>
              </a:rPr>
            </a:br>
            <a:endParaRPr lang="de-DE" dirty="0"/>
          </a:p>
        </p:txBody>
      </p:sp>
      <p:sp>
        <p:nvSpPr>
          <p:cNvPr id="3" name="Inhaltsplatzhalter 2">
            <a:extLst>
              <a:ext uri="{FF2B5EF4-FFF2-40B4-BE49-F238E27FC236}">
                <a16:creationId xmlns:a16="http://schemas.microsoft.com/office/drawing/2014/main" id="{D3650928-030D-628C-24E3-19CFBDB34A15}"/>
              </a:ext>
            </a:extLst>
          </p:cNvPr>
          <p:cNvSpPr>
            <a:spLocks noGrp="1"/>
          </p:cNvSpPr>
          <p:nvPr>
            <p:ph idx="1"/>
          </p:nvPr>
        </p:nvSpPr>
        <p:spPr>
          <a:xfrm>
            <a:off x="1041990" y="1825625"/>
            <a:ext cx="8676167" cy="4351338"/>
          </a:xfrm>
        </p:spPr>
        <p:txBody>
          <a:bodyPr/>
          <a:lstStyle/>
          <a:p>
            <a:pPr marL="342900" lvl="0" indent="-342900">
              <a:lnSpc>
                <a:spcPct val="107000"/>
              </a:lnSpc>
              <a:spcAft>
                <a:spcPts val="800"/>
              </a:spcAft>
              <a:buFont typeface="Arial" panose="020B0604020202020204" pitchFamily="34" charset="0"/>
              <a:buChar char="•"/>
              <a:tabLst>
                <a:tab pos="457200" algn="l"/>
              </a:tabLst>
            </a:pPr>
            <a:r>
              <a:rPr lang="de-DE" sz="2000" kern="100" dirty="0">
                <a:effectLst/>
              </a:rPr>
              <a:t>männliche </a:t>
            </a:r>
            <a:r>
              <a:rPr lang="de-DE" sz="2000" b="1" kern="100" dirty="0">
                <a:effectLst/>
              </a:rPr>
              <a:t>Selbstermächtigung</a:t>
            </a:r>
            <a:r>
              <a:rPr lang="de-DE" sz="2000" kern="100" dirty="0">
                <a:effectLst/>
              </a:rPr>
              <a:t>: Sichtbarkeit wird als selbstverständlich herstellbar erzählt</a:t>
            </a:r>
          </a:p>
          <a:p>
            <a:pPr marL="342900" lvl="0" indent="-342900">
              <a:lnSpc>
                <a:spcPct val="107000"/>
              </a:lnSpc>
              <a:spcAft>
                <a:spcPts val="800"/>
              </a:spcAft>
              <a:buFont typeface="Arial" panose="020B0604020202020204" pitchFamily="34" charset="0"/>
              <a:buChar char="•"/>
              <a:tabLst>
                <a:tab pos="457200" algn="l"/>
              </a:tabLst>
            </a:pPr>
            <a:r>
              <a:rPr lang="de-DE" sz="2000" kern="100" dirty="0">
                <a:effectLst/>
              </a:rPr>
              <a:t>Professorinnen beschreiben das Herstellen von Sichtbarkeit als </a:t>
            </a:r>
            <a:r>
              <a:rPr lang="de-DE" sz="2000" b="1" kern="100" dirty="0">
                <a:effectLst/>
              </a:rPr>
              <a:t>Herausforderung</a:t>
            </a:r>
            <a:r>
              <a:rPr lang="de-DE" sz="2000" kern="100" dirty="0">
                <a:effectLst/>
              </a:rPr>
              <a:t> und als einen Kampf darum, wahrgenommen zu werden</a:t>
            </a:r>
          </a:p>
          <a:p>
            <a:pPr marL="342900" lvl="0" indent="-342900">
              <a:lnSpc>
                <a:spcPct val="107000"/>
              </a:lnSpc>
              <a:spcAft>
                <a:spcPts val="800"/>
              </a:spcAft>
              <a:buFont typeface="Arial" panose="020B0604020202020204" pitchFamily="34" charset="0"/>
              <a:buChar char="•"/>
              <a:tabLst>
                <a:tab pos="457200" algn="l"/>
              </a:tabLst>
            </a:pPr>
            <a:r>
              <a:rPr lang="de-DE" sz="2000" kern="100" dirty="0">
                <a:effectLst/>
              </a:rPr>
              <a:t>Entwicklung von </a:t>
            </a:r>
            <a:r>
              <a:rPr lang="de-DE" sz="2000" b="1" kern="100" dirty="0">
                <a:effectLst/>
              </a:rPr>
              <a:t>Strategien</a:t>
            </a:r>
            <a:r>
              <a:rPr lang="de-DE" sz="2000" kern="100" dirty="0">
                <a:effectLst/>
              </a:rPr>
              <a:t>, um mit diesen Ungleichheitserfahrungen umzugehen</a:t>
            </a:r>
          </a:p>
          <a:p>
            <a:pPr marL="342900" lvl="0" indent="-342900">
              <a:lnSpc>
                <a:spcPct val="107000"/>
              </a:lnSpc>
              <a:spcAft>
                <a:spcPts val="800"/>
              </a:spcAft>
              <a:buFont typeface="Arial" panose="020B0604020202020204" pitchFamily="34" charset="0"/>
              <a:buChar char="•"/>
              <a:tabLst>
                <a:tab pos="457200" algn="l"/>
              </a:tabLst>
            </a:pPr>
            <a:r>
              <a:rPr lang="de-DE" sz="2000" b="1" kern="100" dirty="0">
                <a:effectLst/>
              </a:rPr>
              <a:t>Gratwanderung</a:t>
            </a:r>
            <a:r>
              <a:rPr lang="de-DE" sz="2000" kern="100" dirty="0">
                <a:effectLst/>
              </a:rPr>
              <a:t>: auf sich aufmerksam machen vs. Rahmen des </a:t>
            </a:r>
            <a:r>
              <a:rPr lang="de-DE" sz="2000" kern="100" dirty="0" err="1">
                <a:effectLst/>
              </a:rPr>
              <a:t>Anerkennbaren</a:t>
            </a:r>
            <a:r>
              <a:rPr lang="de-DE" sz="2000" kern="100" dirty="0">
                <a:effectLst/>
              </a:rPr>
              <a:t> (Butler 2010) verlassen</a:t>
            </a:r>
          </a:p>
          <a:p>
            <a:endParaRPr lang="de-DE" dirty="0"/>
          </a:p>
        </p:txBody>
      </p:sp>
    </p:spTree>
    <p:extLst>
      <p:ext uri="{BB962C8B-B14F-4D97-AF65-F5344CB8AC3E}">
        <p14:creationId xmlns:p14="http://schemas.microsoft.com/office/powerpoint/2010/main" val="158823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263EE-6DB8-960A-3E6A-489116B4476E}"/>
            </a:ext>
          </a:extLst>
        </p:cNvPr>
        <p:cNvGrpSpPr/>
        <p:nvPr/>
      </p:nvGrpSpPr>
      <p:grpSpPr>
        <a:xfrm>
          <a:off x="0" y="0"/>
          <a:ext cx="0" cy="0"/>
          <a:chOff x="0" y="0"/>
          <a:chExt cx="0" cy="0"/>
        </a:xfrm>
      </p:grpSpPr>
      <p:sp>
        <p:nvSpPr>
          <p:cNvPr id="6" name="Ellipse 5">
            <a:extLst>
              <a:ext uri="{FF2B5EF4-FFF2-40B4-BE49-F238E27FC236}">
                <a16:creationId xmlns:a16="http://schemas.microsoft.com/office/drawing/2014/main" id="{17EA5CED-F7BA-E260-C5B3-66FD17CD3787}"/>
              </a:ext>
            </a:extLst>
          </p:cNvPr>
          <p:cNvSpPr/>
          <p:nvPr/>
        </p:nvSpPr>
        <p:spPr>
          <a:xfrm>
            <a:off x="9646316" y="-286576"/>
            <a:ext cx="2836851" cy="2679131"/>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endParaRPr lang="de-DE" sz="2400" b="1" dirty="0">
              <a:solidFill>
                <a:schemeClr val="tx1"/>
              </a:solidFill>
              <a:latin typeface="Montserrat" panose="00000500000000000000" pitchFamily="2" charset="0"/>
            </a:endParaRPr>
          </a:p>
          <a:p>
            <a:pPr algn="ctr"/>
            <a:r>
              <a:rPr lang="de-DE" sz="2400" dirty="0">
                <a:solidFill>
                  <a:schemeClr val="tx1"/>
                </a:solidFill>
                <a:latin typeface="+mj-lt"/>
              </a:rPr>
              <a:t>Wissenschaft</a:t>
            </a:r>
          </a:p>
        </p:txBody>
      </p:sp>
      <p:sp>
        <p:nvSpPr>
          <p:cNvPr id="4" name="Titel 3">
            <a:extLst>
              <a:ext uri="{FF2B5EF4-FFF2-40B4-BE49-F238E27FC236}">
                <a16:creationId xmlns:a16="http://schemas.microsoft.com/office/drawing/2014/main" id="{9AB2A02D-D583-7AC9-D2D5-CB71451E0242}"/>
              </a:ext>
            </a:extLst>
          </p:cNvPr>
          <p:cNvSpPr>
            <a:spLocks noGrp="1"/>
          </p:cNvSpPr>
          <p:nvPr>
            <p:ph type="title" idx="4294967295"/>
          </p:nvPr>
        </p:nvSpPr>
        <p:spPr>
          <a:xfrm>
            <a:off x="1251333" y="593367"/>
            <a:ext cx="6269600" cy="1255200"/>
          </a:xfrm>
        </p:spPr>
        <p:txBody>
          <a:bodyPr/>
          <a:lstStyle/>
          <a:p>
            <a:r>
              <a:rPr lang="de-DE" dirty="0"/>
              <a:t>Wahrnehmung</a:t>
            </a:r>
          </a:p>
        </p:txBody>
      </p:sp>
      <p:pic>
        <p:nvPicPr>
          <p:cNvPr id="2" name="Grafik 1" descr="Teleskop Silhouette">
            <a:extLst>
              <a:ext uri="{FF2B5EF4-FFF2-40B4-BE49-F238E27FC236}">
                <a16:creationId xmlns:a16="http://schemas.microsoft.com/office/drawing/2014/main" id="{7A78E9B6-089C-C851-3740-8C71C385F5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9583212" y="593367"/>
            <a:ext cx="1219200" cy="1219200"/>
          </a:xfrm>
          <a:prstGeom prst="rect">
            <a:avLst/>
          </a:prstGeom>
        </p:spPr>
      </p:pic>
      <p:pic>
        <p:nvPicPr>
          <p:cNvPr id="3" name="Grafik 2" descr="Mann Silhouette">
            <a:extLst>
              <a:ext uri="{FF2B5EF4-FFF2-40B4-BE49-F238E27FC236}">
                <a16:creationId xmlns:a16="http://schemas.microsoft.com/office/drawing/2014/main" id="{7EA85C91-4A63-E0B6-162A-3F2849D427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23307" y="310467"/>
            <a:ext cx="1485047" cy="1485047"/>
          </a:xfrm>
          <a:prstGeom prst="rect">
            <a:avLst/>
          </a:prstGeom>
        </p:spPr>
      </p:pic>
      <p:graphicFrame>
        <p:nvGraphicFramePr>
          <p:cNvPr id="5" name="Grafik 3">
            <a:extLst>
              <a:ext uri="{FF2B5EF4-FFF2-40B4-BE49-F238E27FC236}">
                <a16:creationId xmlns:a16="http://schemas.microsoft.com/office/drawing/2014/main" id="{739F60CE-496A-34E6-1579-6C040302F09E}"/>
              </a:ext>
            </a:extLst>
          </p:cNvPr>
          <p:cNvGraphicFramePr/>
          <p:nvPr>
            <p:extLst>
              <p:ext uri="{D42A27DB-BD31-4B8C-83A1-F6EECF244321}">
                <p14:modId xmlns:p14="http://schemas.microsoft.com/office/powerpoint/2010/main" val="4181914160"/>
              </p:ext>
            </p:extLst>
          </p:nvPr>
        </p:nvGraphicFramePr>
        <p:xfrm>
          <a:off x="600809" y="1502296"/>
          <a:ext cx="3158292" cy="468780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Grafik 3">
            <a:extLst>
              <a:ext uri="{FF2B5EF4-FFF2-40B4-BE49-F238E27FC236}">
                <a16:creationId xmlns:a16="http://schemas.microsoft.com/office/drawing/2014/main" id="{19BA3182-E5CB-0438-E3C1-EB4F71DEFA97}"/>
              </a:ext>
            </a:extLst>
          </p:cNvPr>
          <p:cNvGraphicFramePr/>
          <p:nvPr>
            <p:extLst>
              <p:ext uri="{D42A27DB-BD31-4B8C-83A1-F6EECF244321}">
                <p14:modId xmlns:p14="http://schemas.microsoft.com/office/powerpoint/2010/main" val="1459280994"/>
              </p:ext>
            </p:extLst>
          </p:nvPr>
        </p:nvGraphicFramePr>
        <p:xfrm>
          <a:off x="3935624" y="1795514"/>
          <a:ext cx="3740581" cy="431969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1" name="Grafik 3">
            <a:extLst>
              <a:ext uri="{FF2B5EF4-FFF2-40B4-BE49-F238E27FC236}">
                <a16:creationId xmlns:a16="http://schemas.microsoft.com/office/drawing/2014/main" id="{A38F128D-26F7-F2F0-2FE8-43EF3868D08A}"/>
              </a:ext>
            </a:extLst>
          </p:cNvPr>
          <p:cNvGraphicFramePr/>
          <p:nvPr>
            <p:extLst>
              <p:ext uri="{D42A27DB-BD31-4B8C-83A1-F6EECF244321}">
                <p14:modId xmlns:p14="http://schemas.microsoft.com/office/powerpoint/2010/main" val="2747363014"/>
              </p:ext>
            </p:extLst>
          </p:nvPr>
        </p:nvGraphicFramePr>
        <p:xfrm>
          <a:off x="7831478" y="1795514"/>
          <a:ext cx="3503468" cy="431969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193363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000C5"/>
            </a:gs>
            <a:gs pos="100000">
              <a:srgbClr val="8A15FF"/>
            </a:gs>
          </a:gsLst>
          <a:lin ang="2700000" scaled="1"/>
          <a:tileRect/>
        </a:gradFill>
        <a:effectLst/>
      </p:bgPr>
    </p:bg>
    <p:spTree>
      <p:nvGrpSpPr>
        <p:cNvPr id="1" name="">
          <a:extLst>
            <a:ext uri="{FF2B5EF4-FFF2-40B4-BE49-F238E27FC236}">
              <a16:creationId xmlns:a16="http://schemas.microsoft.com/office/drawing/2014/main" id="{A1D4F12F-3562-4EE7-1031-D0076A3C0FA1}"/>
            </a:ext>
          </a:extLst>
        </p:cNvPr>
        <p:cNvGrpSpPr/>
        <p:nvPr/>
      </p:nvGrpSpPr>
      <p:grpSpPr>
        <a:xfrm>
          <a:off x="0" y="0"/>
          <a:ext cx="0" cy="0"/>
          <a:chOff x="0" y="0"/>
          <a:chExt cx="0" cy="0"/>
        </a:xfrm>
      </p:grpSpPr>
      <p:sp>
        <p:nvSpPr>
          <p:cNvPr id="5" name="Ellipse 4">
            <a:extLst>
              <a:ext uri="{FF2B5EF4-FFF2-40B4-BE49-F238E27FC236}">
                <a16:creationId xmlns:a16="http://schemas.microsoft.com/office/drawing/2014/main" id="{9BE8BD35-4FC6-8B3F-B8B8-B085B76A8CDB}"/>
              </a:ext>
            </a:extLst>
          </p:cNvPr>
          <p:cNvSpPr/>
          <p:nvPr/>
        </p:nvSpPr>
        <p:spPr>
          <a:xfrm>
            <a:off x="2616552" y="1074775"/>
            <a:ext cx="2065874" cy="2065874"/>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2" name="Titel 1">
            <a:extLst>
              <a:ext uri="{FF2B5EF4-FFF2-40B4-BE49-F238E27FC236}">
                <a16:creationId xmlns:a16="http://schemas.microsoft.com/office/drawing/2014/main" id="{B9734F03-06EB-6E77-92FE-1095E3C6C907}"/>
              </a:ext>
            </a:extLst>
          </p:cNvPr>
          <p:cNvSpPr>
            <a:spLocks noGrp="1"/>
          </p:cNvSpPr>
          <p:nvPr>
            <p:ph type="ctrTitle"/>
          </p:nvPr>
        </p:nvSpPr>
        <p:spPr>
          <a:xfrm>
            <a:off x="2156455" y="1910919"/>
            <a:ext cx="8748061" cy="4102237"/>
          </a:xfrm>
        </p:spPr>
        <p:txBody>
          <a:bodyPr>
            <a:noAutofit/>
          </a:bodyPr>
          <a:lstStyle/>
          <a:p>
            <a:pPr algn="l"/>
            <a:r>
              <a:rPr lang="de-DE" sz="8547" b="1" dirty="0">
                <a:solidFill>
                  <a:schemeClr val="bg1"/>
                </a:solidFill>
              </a:rPr>
              <a:t>sichtbar.</a:t>
            </a:r>
            <a:r>
              <a:rPr lang="de-DE" sz="8547" dirty="0">
                <a:solidFill>
                  <a:schemeClr val="bg1"/>
                </a:solidFill>
              </a:rPr>
              <a:t>sein</a:t>
            </a:r>
            <a:r>
              <a:rPr lang="de-DE" sz="8547" b="1" dirty="0">
                <a:solidFill>
                  <a:schemeClr val="bg1"/>
                </a:solidFill>
              </a:rPr>
              <a:t>. </a:t>
            </a:r>
            <a:br>
              <a:rPr lang="de-DE" sz="8547" b="1" dirty="0">
                <a:solidFill>
                  <a:schemeClr val="bg1"/>
                </a:solidFill>
              </a:rPr>
            </a:br>
            <a:r>
              <a:rPr lang="de-DE" sz="8547" b="1" dirty="0">
                <a:solidFill>
                  <a:schemeClr val="bg1"/>
                </a:solidFill>
              </a:rPr>
              <a:t>	</a:t>
            </a:r>
            <a:r>
              <a:rPr lang="de-DE" sz="8547" dirty="0">
                <a:solidFill>
                  <a:schemeClr val="bg1"/>
                </a:solidFill>
              </a:rPr>
              <a:t>selbst</a:t>
            </a:r>
            <a:r>
              <a:rPr lang="de-DE" sz="8547" b="1" dirty="0">
                <a:solidFill>
                  <a:schemeClr val="bg1"/>
                </a:solidFill>
              </a:rPr>
              <a:t>.gestalten.</a:t>
            </a:r>
            <a:br>
              <a:rPr lang="de-DE" sz="8547" b="1" dirty="0"/>
            </a:br>
            <a:endParaRPr lang="de-DE" sz="8547" b="1" dirty="0"/>
          </a:p>
        </p:txBody>
      </p:sp>
      <p:sp>
        <p:nvSpPr>
          <p:cNvPr id="3" name="Ellipse 2">
            <a:extLst>
              <a:ext uri="{FF2B5EF4-FFF2-40B4-BE49-F238E27FC236}">
                <a16:creationId xmlns:a16="http://schemas.microsoft.com/office/drawing/2014/main" id="{2DC138C6-122C-1209-0F3D-7C9615C69A80}"/>
              </a:ext>
            </a:extLst>
          </p:cNvPr>
          <p:cNvSpPr/>
          <p:nvPr/>
        </p:nvSpPr>
        <p:spPr>
          <a:xfrm>
            <a:off x="8073798" y="1229820"/>
            <a:ext cx="1961747" cy="1961747"/>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4" name="Ellipse 3">
            <a:extLst>
              <a:ext uri="{FF2B5EF4-FFF2-40B4-BE49-F238E27FC236}">
                <a16:creationId xmlns:a16="http://schemas.microsoft.com/office/drawing/2014/main" id="{7F7C41E3-774A-0E4E-6E45-F2314A9316E1}"/>
              </a:ext>
            </a:extLst>
          </p:cNvPr>
          <p:cNvSpPr/>
          <p:nvPr/>
        </p:nvSpPr>
        <p:spPr>
          <a:xfrm>
            <a:off x="2936314" y="5362377"/>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6" name="Ellipse 5">
            <a:extLst>
              <a:ext uri="{FF2B5EF4-FFF2-40B4-BE49-F238E27FC236}">
                <a16:creationId xmlns:a16="http://schemas.microsoft.com/office/drawing/2014/main" id="{605A28E7-5026-F8BB-C147-56AD47E16E87}"/>
              </a:ext>
            </a:extLst>
          </p:cNvPr>
          <p:cNvSpPr/>
          <p:nvPr/>
        </p:nvSpPr>
        <p:spPr>
          <a:xfrm>
            <a:off x="4682425" y="5431582"/>
            <a:ext cx="671918" cy="671918"/>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7" name="Ellipse 6">
            <a:extLst>
              <a:ext uri="{FF2B5EF4-FFF2-40B4-BE49-F238E27FC236}">
                <a16:creationId xmlns:a16="http://schemas.microsoft.com/office/drawing/2014/main" id="{A6223561-EF8E-4B55-B527-C6975E8EE410}"/>
              </a:ext>
            </a:extLst>
          </p:cNvPr>
          <p:cNvSpPr/>
          <p:nvPr/>
        </p:nvSpPr>
        <p:spPr>
          <a:xfrm>
            <a:off x="8971264" y="5820217"/>
            <a:ext cx="859564" cy="859564"/>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8" name="Ellipse 7">
            <a:extLst>
              <a:ext uri="{FF2B5EF4-FFF2-40B4-BE49-F238E27FC236}">
                <a16:creationId xmlns:a16="http://schemas.microsoft.com/office/drawing/2014/main" id="{8AA000B1-49B9-5D55-BC68-F7C279084A92}"/>
              </a:ext>
            </a:extLst>
          </p:cNvPr>
          <p:cNvSpPr/>
          <p:nvPr/>
        </p:nvSpPr>
        <p:spPr>
          <a:xfrm>
            <a:off x="9911246" y="514409"/>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9" name="Ellipse 8">
            <a:extLst>
              <a:ext uri="{FF2B5EF4-FFF2-40B4-BE49-F238E27FC236}">
                <a16:creationId xmlns:a16="http://schemas.microsoft.com/office/drawing/2014/main" id="{CB214D84-F4DD-C18B-3439-48B6A5DFEE3D}"/>
              </a:ext>
            </a:extLst>
          </p:cNvPr>
          <p:cNvSpPr/>
          <p:nvPr/>
        </p:nvSpPr>
        <p:spPr>
          <a:xfrm>
            <a:off x="612643" y="3592811"/>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0" name="Ellipse 9">
            <a:extLst>
              <a:ext uri="{FF2B5EF4-FFF2-40B4-BE49-F238E27FC236}">
                <a16:creationId xmlns:a16="http://schemas.microsoft.com/office/drawing/2014/main" id="{BE5CBC1E-40A8-6386-C343-1C120D2042C1}"/>
              </a:ext>
            </a:extLst>
          </p:cNvPr>
          <p:cNvSpPr/>
          <p:nvPr/>
        </p:nvSpPr>
        <p:spPr>
          <a:xfrm>
            <a:off x="10087734" y="3382315"/>
            <a:ext cx="2611123" cy="2611123"/>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1" name="Ellipse 10">
            <a:extLst>
              <a:ext uri="{FF2B5EF4-FFF2-40B4-BE49-F238E27FC236}">
                <a16:creationId xmlns:a16="http://schemas.microsoft.com/office/drawing/2014/main" id="{D4803EF5-B709-4918-7508-A3826141E4C4}"/>
              </a:ext>
            </a:extLst>
          </p:cNvPr>
          <p:cNvSpPr/>
          <p:nvPr/>
        </p:nvSpPr>
        <p:spPr>
          <a:xfrm>
            <a:off x="7154177" y="4557235"/>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Tree>
    <p:extLst>
      <p:ext uri="{BB962C8B-B14F-4D97-AF65-F5344CB8AC3E}">
        <p14:creationId xmlns:p14="http://schemas.microsoft.com/office/powerpoint/2010/main" val="3867326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740FC-4443-9B03-F3D5-91A0F9AE0C45}"/>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2BD6E759-5692-EFCD-E4E9-6C2B0A0432ED}"/>
              </a:ext>
            </a:extLst>
          </p:cNvPr>
          <p:cNvSpPr/>
          <p:nvPr/>
        </p:nvSpPr>
        <p:spPr>
          <a:xfrm>
            <a:off x="9712076" y="-286576"/>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endParaRPr lang="de-DE" sz="2400" b="1" dirty="0">
              <a:latin typeface="Montserrat" panose="00000500000000000000" pitchFamily="2" charset="0"/>
            </a:endParaRPr>
          </a:p>
          <a:p>
            <a:pPr algn="ctr"/>
            <a:r>
              <a:rPr lang="de-DE" sz="2400" b="1" dirty="0">
                <a:latin typeface="+mj-lt"/>
              </a:rPr>
              <a:t>Öffentlichkeit</a:t>
            </a:r>
          </a:p>
        </p:txBody>
      </p:sp>
      <p:sp>
        <p:nvSpPr>
          <p:cNvPr id="4" name="Titel 3">
            <a:extLst>
              <a:ext uri="{FF2B5EF4-FFF2-40B4-BE49-F238E27FC236}">
                <a16:creationId xmlns:a16="http://schemas.microsoft.com/office/drawing/2014/main" id="{16F94AA8-833D-33B6-C88C-0427BF6EBF87}"/>
              </a:ext>
            </a:extLst>
          </p:cNvPr>
          <p:cNvSpPr>
            <a:spLocks noGrp="1"/>
          </p:cNvSpPr>
          <p:nvPr>
            <p:ph type="title"/>
          </p:nvPr>
        </p:nvSpPr>
        <p:spPr/>
        <p:txBody>
          <a:bodyPr/>
          <a:lstStyle/>
          <a:p>
            <a:r>
              <a:rPr lang="de-DE" dirty="0">
                <a:latin typeface="+mj-lt"/>
              </a:rPr>
              <a:t>Wahrnehmung</a:t>
            </a:r>
          </a:p>
        </p:txBody>
      </p:sp>
      <p:graphicFrame>
        <p:nvGraphicFramePr>
          <p:cNvPr id="3" name="Diagramm 2">
            <a:extLst>
              <a:ext uri="{FF2B5EF4-FFF2-40B4-BE49-F238E27FC236}">
                <a16:creationId xmlns:a16="http://schemas.microsoft.com/office/drawing/2014/main" id="{422E0D5B-2D90-ADFD-FDC1-C53E6CE60109}"/>
              </a:ext>
            </a:extLst>
          </p:cNvPr>
          <p:cNvGraphicFramePr/>
          <p:nvPr>
            <p:extLst>
              <p:ext uri="{D42A27DB-BD31-4B8C-83A1-F6EECF244321}">
                <p14:modId xmlns:p14="http://schemas.microsoft.com/office/powerpoint/2010/main" val="1023854619"/>
              </p:ext>
            </p:extLst>
          </p:nvPr>
        </p:nvGraphicFramePr>
        <p:xfrm>
          <a:off x="1032142" y="1375144"/>
          <a:ext cx="9908525" cy="499034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feld 8">
            <a:extLst>
              <a:ext uri="{FF2B5EF4-FFF2-40B4-BE49-F238E27FC236}">
                <a16:creationId xmlns:a16="http://schemas.microsoft.com/office/drawing/2014/main" id="{D8E62078-D3DF-F21E-FA0B-9FE62A31D2F2}"/>
              </a:ext>
            </a:extLst>
          </p:cNvPr>
          <p:cNvSpPr txBox="1"/>
          <p:nvPr/>
        </p:nvSpPr>
        <p:spPr>
          <a:xfrm>
            <a:off x="1752629" y="6264634"/>
            <a:ext cx="9716116" cy="461665"/>
          </a:xfrm>
          <a:prstGeom prst="rect">
            <a:avLst/>
          </a:prstGeom>
          <a:noFill/>
        </p:spPr>
        <p:txBody>
          <a:bodyPr wrap="square">
            <a:spAutoFit/>
          </a:bodyPr>
          <a:lstStyle/>
          <a:p>
            <a:r>
              <a:rPr lang="en-US" sz="1200" dirty="0"/>
              <a:t>*</a:t>
            </a:r>
            <a:r>
              <a:rPr lang="en-US" sz="1200" dirty="0" err="1"/>
              <a:t>eigene</a:t>
            </a:r>
            <a:r>
              <a:rPr lang="en-US" sz="1200" dirty="0"/>
              <a:t> </a:t>
            </a:r>
            <a:r>
              <a:rPr lang="en-US" sz="1200" dirty="0" err="1"/>
              <a:t>Darstellung</a:t>
            </a:r>
            <a:r>
              <a:rPr lang="en-US" sz="1200" dirty="0"/>
              <a:t> auf Basis der </a:t>
            </a:r>
            <a:r>
              <a:rPr lang="en-US" sz="1200" dirty="0" err="1"/>
              <a:t>Professor:innen-Befragung</a:t>
            </a:r>
            <a:r>
              <a:rPr lang="en-US" sz="1200" dirty="0"/>
              <a:t>; </a:t>
            </a:r>
            <a:r>
              <a:rPr lang="de-DE" sz="1200" dirty="0"/>
              <a:t>n variiert von 1.713 bis 1.754; t-Test bei unabhängigen Stichproben, *p&lt;.05; **p&lt;.01; ***p&lt;.001</a:t>
            </a:r>
          </a:p>
        </p:txBody>
      </p:sp>
      <p:pic>
        <p:nvPicPr>
          <p:cNvPr id="6" name="Grafik 5" descr="Teleskop Silhouette">
            <a:extLst>
              <a:ext uri="{FF2B5EF4-FFF2-40B4-BE49-F238E27FC236}">
                <a16:creationId xmlns:a16="http://schemas.microsoft.com/office/drawing/2014/main" id="{A93EAE96-F542-777C-D144-940F261962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flipH="1">
            <a:off x="9940659" y="492507"/>
            <a:ext cx="1219200" cy="1219200"/>
          </a:xfrm>
          <a:prstGeom prst="rect">
            <a:avLst/>
          </a:prstGeom>
        </p:spPr>
      </p:pic>
      <p:pic>
        <p:nvPicPr>
          <p:cNvPr id="7" name="Grafik 6" descr="Mann Silhouette">
            <a:extLst>
              <a:ext uri="{FF2B5EF4-FFF2-40B4-BE49-F238E27FC236}">
                <a16:creationId xmlns:a16="http://schemas.microsoft.com/office/drawing/2014/main" id="{51333AB5-D4F4-BDD0-DC52-B254F74187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06954" y="182363"/>
            <a:ext cx="1485047" cy="1485047"/>
          </a:xfrm>
          <a:prstGeom prst="rect">
            <a:avLst/>
          </a:prstGeom>
        </p:spPr>
      </p:pic>
    </p:spTree>
    <p:extLst>
      <p:ext uri="{BB962C8B-B14F-4D97-AF65-F5344CB8AC3E}">
        <p14:creationId xmlns:p14="http://schemas.microsoft.com/office/powerpoint/2010/main" val="1456723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5C1E5-2322-570C-56E2-DB7666EA3D3C}"/>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EE4A6F31-0764-AE95-6770-44B07578C1D5}"/>
              </a:ext>
            </a:extLst>
          </p:cNvPr>
          <p:cNvSpPr/>
          <p:nvPr/>
        </p:nvSpPr>
        <p:spPr>
          <a:xfrm>
            <a:off x="-144175" y="1626295"/>
            <a:ext cx="5608094" cy="5608094"/>
          </a:xfrm>
          <a:prstGeom prst="ellipse">
            <a:avLst/>
          </a:prstGeom>
          <a:gradFill>
            <a:gsLst>
              <a:gs pos="0">
                <a:srgbClr val="D000C5"/>
              </a:gs>
              <a:gs pos="100000">
                <a:srgbClr val="8A15FF"/>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dirty="0"/>
          </a:p>
        </p:txBody>
      </p:sp>
      <p:sp>
        <p:nvSpPr>
          <p:cNvPr id="3" name="Titel 2">
            <a:extLst>
              <a:ext uri="{FF2B5EF4-FFF2-40B4-BE49-F238E27FC236}">
                <a16:creationId xmlns:a16="http://schemas.microsoft.com/office/drawing/2014/main" id="{A7FE0AB8-F72C-95DD-5D15-A4D6E2929CBC}"/>
              </a:ext>
            </a:extLst>
          </p:cNvPr>
          <p:cNvSpPr>
            <a:spLocks noGrp="1"/>
          </p:cNvSpPr>
          <p:nvPr>
            <p:ph type="ctrTitle" idx="4294967295"/>
          </p:nvPr>
        </p:nvSpPr>
        <p:spPr>
          <a:xfrm>
            <a:off x="3018425" y="3534154"/>
            <a:ext cx="8872278" cy="896188"/>
          </a:xfrm>
        </p:spPr>
        <p:txBody>
          <a:bodyPr>
            <a:normAutofit/>
          </a:bodyPr>
          <a:lstStyle/>
          <a:p>
            <a:r>
              <a:rPr lang="de-DE" dirty="0"/>
              <a:t>Sichtbarkeit versus Weiblichkeit</a:t>
            </a:r>
            <a:endParaRPr lang="de-DE" i="1" dirty="0"/>
          </a:p>
        </p:txBody>
      </p:sp>
      <p:sp>
        <p:nvSpPr>
          <p:cNvPr id="5" name="Titel 3">
            <a:extLst>
              <a:ext uri="{FF2B5EF4-FFF2-40B4-BE49-F238E27FC236}">
                <a16:creationId xmlns:a16="http://schemas.microsoft.com/office/drawing/2014/main" id="{2F2863DB-2A4E-91E5-237A-95EA6772F1A6}"/>
              </a:ext>
            </a:extLst>
          </p:cNvPr>
          <p:cNvSpPr txBox="1">
            <a:spLocks/>
          </p:cNvSpPr>
          <p:nvPr/>
        </p:nvSpPr>
        <p:spPr>
          <a:xfrm>
            <a:off x="1079861" y="274390"/>
            <a:ext cx="6269600" cy="1255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ormorant" pitchFamily="2" charset="0"/>
                <a:ea typeface="Cormorant" pitchFamily="2" charset="0"/>
                <a:cs typeface="Cormorant" pitchFamily="2" charset="0"/>
              </a:defRPr>
            </a:lvl1pPr>
          </a:lstStyle>
          <a:p>
            <a:r>
              <a:rPr lang="de-DE" dirty="0"/>
              <a:t>Einflussfaktoren</a:t>
            </a:r>
          </a:p>
        </p:txBody>
      </p:sp>
      <p:sp>
        <p:nvSpPr>
          <p:cNvPr id="6" name="Textfeld 5">
            <a:extLst>
              <a:ext uri="{FF2B5EF4-FFF2-40B4-BE49-F238E27FC236}">
                <a16:creationId xmlns:a16="http://schemas.microsoft.com/office/drawing/2014/main" id="{CC6CFDAD-A154-B702-7263-E5520834B3E9}"/>
              </a:ext>
            </a:extLst>
          </p:cNvPr>
          <p:cNvSpPr txBox="1"/>
          <p:nvPr/>
        </p:nvSpPr>
        <p:spPr>
          <a:xfrm>
            <a:off x="6391311" y="4345292"/>
            <a:ext cx="3845765" cy="369332"/>
          </a:xfrm>
          <a:prstGeom prst="rect">
            <a:avLst/>
          </a:prstGeom>
          <a:noFill/>
        </p:spPr>
        <p:txBody>
          <a:bodyPr wrap="square">
            <a:spAutoFit/>
          </a:bodyPr>
          <a:lstStyle/>
          <a:p>
            <a:r>
              <a:rPr lang="de-DE" dirty="0"/>
              <a:t>Die Macht der Geschlechternormen</a:t>
            </a:r>
          </a:p>
        </p:txBody>
      </p:sp>
    </p:spTree>
    <p:extLst>
      <p:ext uri="{BB962C8B-B14F-4D97-AF65-F5344CB8AC3E}">
        <p14:creationId xmlns:p14="http://schemas.microsoft.com/office/powerpoint/2010/main" val="134495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83CF29-5262-7539-DC23-955298FE5B5C}"/>
              </a:ext>
            </a:extLst>
          </p:cNvPr>
          <p:cNvSpPr>
            <a:spLocks noGrp="1"/>
          </p:cNvSpPr>
          <p:nvPr>
            <p:ph type="title"/>
          </p:nvPr>
        </p:nvSpPr>
        <p:spPr/>
        <p:txBody>
          <a:bodyPr/>
          <a:lstStyle/>
          <a:p>
            <a:r>
              <a:rPr lang="de-DE" dirty="0"/>
              <a:t>Sichtbarkeit und Weiblichkeit – </a:t>
            </a:r>
            <a:br>
              <a:rPr lang="de-DE" dirty="0"/>
            </a:br>
            <a:r>
              <a:rPr lang="de-DE" dirty="0"/>
              <a:t>no </a:t>
            </a:r>
            <a:r>
              <a:rPr lang="de-DE" dirty="0" err="1"/>
              <a:t>matching</a:t>
            </a:r>
            <a:r>
              <a:rPr lang="de-DE" dirty="0"/>
              <a:t> pair?</a:t>
            </a:r>
          </a:p>
        </p:txBody>
      </p:sp>
      <p:sp>
        <p:nvSpPr>
          <p:cNvPr id="4" name="Sprechblase: oval 3">
            <a:extLst>
              <a:ext uri="{FF2B5EF4-FFF2-40B4-BE49-F238E27FC236}">
                <a16:creationId xmlns:a16="http://schemas.microsoft.com/office/drawing/2014/main" id="{AFADA29D-C8F9-69DA-E9FB-626E1E6819A9}"/>
              </a:ext>
            </a:extLst>
          </p:cNvPr>
          <p:cNvSpPr/>
          <p:nvPr/>
        </p:nvSpPr>
        <p:spPr>
          <a:xfrm>
            <a:off x="362139" y="1825626"/>
            <a:ext cx="7813140" cy="3986700"/>
          </a:xfrm>
          <a:prstGeom prst="wedgeEllipseCallout">
            <a:avLst>
              <a:gd name="adj1" fmla="val 17026"/>
              <a:gd name="adj2" fmla="val 68609"/>
            </a:avLst>
          </a:prstGeom>
          <a:solidFill>
            <a:schemeClr val="accent3">
              <a:lumMod val="40000"/>
              <a:lumOff val="60000"/>
            </a:schemeClr>
          </a:solidFill>
          <a:ln>
            <a:solidFill>
              <a:schemeClr val="accent3">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8290" marR="288290" algn="ctr">
              <a:lnSpc>
                <a:spcPct val="115000"/>
              </a:lnSpc>
              <a:spcAft>
                <a:spcPts val="800"/>
              </a:spcAft>
            </a:pPr>
            <a:r>
              <a:rPr lang="de-DE" sz="2000" i="1" kern="100" dirty="0">
                <a:solidFill>
                  <a:schemeClr val="tx1"/>
                </a:solidFill>
                <a:effectLst/>
                <a:ea typeface="Aptos" panose="020B0004020202020204" pitchFamily="34" charset="0"/>
                <a:cs typeface="Times New Roman" panose="02020603050405020304" pitchFamily="18" charset="0"/>
              </a:rPr>
              <a:t>„Also ich weiß nicht, mit der Sichtbarkeit von Frauen es find ich nach wie vor so, entweder nervst du oder du bist </a:t>
            </a:r>
            <a:r>
              <a:rPr lang="de-DE" sz="2000" i="1" kern="100" dirty="0" err="1">
                <a:solidFill>
                  <a:schemeClr val="tx1"/>
                </a:solidFill>
                <a:effectLst/>
                <a:ea typeface="Aptos" panose="020B0004020202020204" pitchFamily="34" charset="0"/>
                <a:cs typeface="Times New Roman" panose="02020603050405020304" pitchFamily="18" charset="0"/>
              </a:rPr>
              <a:t>so‘n</a:t>
            </a:r>
            <a:r>
              <a:rPr lang="de-DE" sz="2000" i="1" kern="100" dirty="0">
                <a:solidFill>
                  <a:schemeClr val="tx1"/>
                </a:solidFill>
                <a:effectLst/>
                <a:ea typeface="Aptos" panose="020B0004020202020204" pitchFamily="34" charset="0"/>
                <a:cs typeface="Times New Roman" panose="02020603050405020304" pitchFamily="18" charset="0"/>
              </a:rPr>
              <a:t> Liebchen und findest irgendwie so komische diplomatische Strategien, dich durchzuwinden.“</a:t>
            </a:r>
            <a:r>
              <a:rPr lang="de-DE" sz="2000" kern="100" dirty="0">
                <a:solidFill>
                  <a:schemeClr val="tx1"/>
                </a:solidFill>
                <a:effectLst/>
                <a:ea typeface="Aptos" panose="020B0004020202020204" pitchFamily="34" charset="0"/>
                <a:cs typeface="Times New Roman" panose="02020603050405020304" pitchFamily="18" charset="0"/>
              </a:rPr>
              <a:t> </a:t>
            </a:r>
          </a:p>
          <a:p>
            <a:pPr marL="288290" marR="288290" algn="ctr">
              <a:lnSpc>
                <a:spcPct val="115000"/>
              </a:lnSpc>
              <a:spcAft>
                <a:spcPts val="800"/>
              </a:spcAft>
            </a:pPr>
            <a:r>
              <a:rPr lang="de-DE" sz="1200" kern="100" dirty="0">
                <a:solidFill>
                  <a:schemeClr val="tx1"/>
                </a:solidFill>
                <a:effectLst/>
                <a:ea typeface="Aptos" panose="020B0004020202020204" pitchFamily="34" charset="0"/>
                <a:cs typeface="Times New Roman" panose="02020603050405020304" pitchFamily="18" charset="0"/>
              </a:rPr>
              <a:t>(Prof. Dr. Agnes </a:t>
            </a:r>
            <a:r>
              <a:rPr lang="de-DE" sz="1200" kern="100" dirty="0" err="1">
                <a:solidFill>
                  <a:schemeClr val="tx1"/>
                </a:solidFill>
                <a:effectLst/>
                <a:ea typeface="Aptos" panose="020B0004020202020204" pitchFamily="34" charset="0"/>
                <a:cs typeface="Times New Roman" panose="02020603050405020304" pitchFamily="18" charset="0"/>
              </a:rPr>
              <a:t>Ibers</a:t>
            </a:r>
            <a:r>
              <a:rPr lang="de-DE" sz="1200" kern="100" dirty="0">
                <a:solidFill>
                  <a:schemeClr val="tx1"/>
                </a:solidFill>
                <a:effectLst/>
                <a:ea typeface="Aptos" panose="020B0004020202020204" pitchFamily="34" charset="0"/>
                <a:cs typeface="Times New Roman" panose="02020603050405020304" pitchFamily="18" charset="0"/>
              </a:rPr>
              <a:t>*)</a:t>
            </a:r>
          </a:p>
        </p:txBody>
      </p:sp>
      <p:sp>
        <p:nvSpPr>
          <p:cNvPr id="5" name="Ellipse 4">
            <a:extLst>
              <a:ext uri="{FF2B5EF4-FFF2-40B4-BE49-F238E27FC236}">
                <a16:creationId xmlns:a16="http://schemas.microsoft.com/office/drawing/2014/main" id="{93880073-A323-C850-B2BE-81C133DEDC43}"/>
              </a:ext>
            </a:extLst>
          </p:cNvPr>
          <p:cNvSpPr/>
          <p:nvPr/>
        </p:nvSpPr>
        <p:spPr>
          <a:xfrm>
            <a:off x="9579664" y="-689824"/>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r>
              <a:rPr lang="de-DE" sz="2400" b="1" dirty="0">
                <a:latin typeface="+mj-lt"/>
              </a:rPr>
              <a:t>Normen</a:t>
            </a:r>
          </a:p>
        </p:txBody>
      </p:sp>
      <p:sp>
        <p:nvSpPr>
          <p:cNvPr id="9" name="Textfeld 8">
            <a:extLst>
              <a:ext uri="{FF2B5EF4-FFF2-40B4-BE49-F238E27FC236}">
                <a16:creationId xmlns:a16="http://schemas.microsoft.com/office/drawing/2014/main" id="{5B48963D-5DF2-B5E2-714A-4302AF073B40}"/>
              </a:ext>
            </a:extLst>
          </p:cNvPr>
          <p:cNvSpPr txBox="1"/>
          <p:nvPr/>
        </p:nvSpPr>
        <p:spPr>
          <a:xfrm>
            <a:off x="9413341" y="6362070"/>
            <a:ext cx="1722422" cy="261610"/>
          </a:xfrm>
          <a:prstGeom prst="rect">
            <a:avLst/>
          </a:prstGeom>
          <a:noFill/>
        </p:spPr>
        <p:txBody>
          <a:bodyPr wrap="square">
            <a:spAutoFit/>
          </a:bodyPr>
          <a:lstStyle/>
          <a:p>
            <a:r>
              <a:rPr lang="de-DE" sz="1100" kern="100" dirty="0">
                <a:solidFill>
                  <a:schemeClr val="tx1"/>
                </a:solidFill>
                <a:effectLst/>
                <a:ea typeface="Aptos" panose="020B0004020202020204" pitchFamily="34" charset="0"/>
                <a:cs typeface="Times New Roman" panose="02020603050405020304" pitchFamily="18" charset="0"/>
              </a:rPr>
              <a:t>*Name wurde geändert</a:t>
            </a:r>
            <a:endParaRPr lang="de-DE" sz="1100" dirty="0"/>
          </a:p>
        </p:txBody>
      </p:sp>
    </p:spTree>
    <p:extLst>
      <p:ext uri="{BB962C8B-B14F-4D97-AF65-F5344CB8AC3E}">
        <p14:creationId xmlns:p14="http://schemas.microsoft.com/office/powerpoint/2010/main" val="2578710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A7B227-40A1-20BD-D0FB-2635C2BBBF74}"/>
              </a:ext>
            </a:extLst>
          </p:cNvPr>
          <p:cNvSpPr>
            <a:spLocks noGrp="1"/>
          </p:cNvSpPr>
          <p:nvPr>
            <p:ph type="title"/>
          </p:nvPr>
        </p:nvSpPr>
        <p:spPr/>
        <p:txBody>
          <a:bodyPr/>
          <a:lstStyle/>
          <a:p>
            <a:r>
              <a:rPr lang="de-DE" dirty="0"/>
              <a:t>Sichtbarkeit vs. Weiblichkeit</a:t>
            </a:r>
          </a:p>
        </p:txBody>
      </p:sp>
      <p:sp>
        <p:nvSpPr>
          <p:cNvPr id="3" name="Inhaltsplatzhalter 2">
            <a:extLst>
              <a:ext uri="{FF2B5EF4-FFF2-40B4-BE49-F238E27FC236}">
                <a16:creationId xmlns:a16="http://schemas.microsoft.com/office/drawing/2014/main" id="{E161AA4D-8AFC-4B41-7F23-B7792CD8FC9B}"/>
              </a:ext>
            </a:extLst>
          </p:cNvPr>
          <p:cNvSpPr>
            <a:spLocks noGrp="1"/>
          </p:cNvSpPr>
          <p:nvPr>
            <p:ph idx="1"/>
          </p:nvPr>
        </p:nvSpPr>
        <p:spPr>
          <a:xfrm>
            <a:off x="1052623" y="1825625"/>
            <a:ext cx="8665536" cy="4351338"/>
          </a:xfrm>
        </p:spPr>
        <p:txBody>
          <a:bodyPr>
            <a:normAutofit/>
          </a:bodyPr>
          <a:lstStyle/>
          <a:p>
            <a:pPr>
              <a:lnSpc>
                <a:spcPct val="107000"/>
              </a:lnSpc>
              <a:spcAft>
                <a:spcPts val="800"/>
              </a:spcAft>
            </a:pPr>
            <a:r>
              <a:rPr lang="de-DE" sz="2000" kern="100" dirty="0">
                <a:effectLst/>
                <a:latin typeface="+mn-lt"/>
                <a:ea typeface="Aptos" panose="020B0004020202020204" pitchFamily="34" charset="0"/>
                <a:cs typeface="Times New Roman" panose="02020603050405020304" pitchFamily="18" charset="0"/>
              </a:rPr>
              <a:t>erfolgreiches Sichtbarkeitshandeln erfordert </a:t>
            </a:r>
            <a:r>
              <a:rPr lang="de-DE" sz="2000" b="1" kern="100" dirty="0">
                <a:effectLst/>
                <a:latin typeface="+mn-lt"/>
                <a:ea typeface="Aptos" panose="020B0004020202020204" pitchFamily="34" charset="0"/>
                <a:cs typeface="Times New Roman" panose="02020603050405020304" pitchFamily="18" charset="0"/>
              </a:rPr>
              <a:t>Selbstpräsentation</a:t>
            </a:r>
            <a:r>
              <a:rPr lang="de-DE" sz="2000" kern="100" dirty="0">
                <a:effectLst/>
                <a:latin typeface="+mn-lt"/>
                <a:ea typeface="Aptos" panose="020B0004020202020204" pitchFamily="34" charset="0"/>
                <a:cs typeface="Times New Roman" panose="02020603050405020304" pitchFamily="18" charset="0"/>
              </a:rPr>
              <a:t> und diese steht in </a:t>
            </a:r>
            <a:r>
              <a:rPr lang="de-DE" sz="2000" b="1" kern="100" dirty="0">
                <a:effectLst/>
                <a:latin typeface="+mn-lt"/>
                <a:ea typeface="Aptos" panose="020B0004020202020204" pitchFamily="34" charset="0"/>
                <a:cs typeface="Times New Roman" panose="02020603050405020304" pitchFamily="18" charset="0"/>
              </a:rPr>
              <a:t>Konflikt</a:t>
            </a:r>
            <a:r>
              <a:rPr lang="de-DE" sz="2000" kern="100" dirty="0">
                <a:effectLst/>
                <a:latin typeface="+mn-lt"/>
                <a:ea typeface="Aptos" panose="020B0004020202020204" pitchFamily="34" charset="0"/>
                <a:cs typeface="Times New Roman" panose="02020603050405020304" pitchFamily="18" charset="0"/>
              </a:rPr>
              <a:t> mit Anforderungen an Weiblichkeit</a:t>
            </a:r>
          </a:p>
          <a:p>
            <a:pPr>
              <a:lnSpc>
                <a:spcPct val="107000"/>
              </a:lnSpc>
              <a:spcAft>
                <a:spcPts val="800"/>
              </a:spcAft>
            </a:pPr>
            <a:r>
              <a:rPr lang="de-DE" sz="2000" kern="100" dirty="0">
                <a:effectLst/>
                <a:latin typeface="+mn-lt"/>
                <a:ea typeface="Aptos" panose="020B0004020202020204" pitchFamily="34" charset="0"/>
                <a:cs typeface="Times New Roman" panose="02020603050405020304" pitchFamily="18" charset="0"/>
              </a:rPr>
              <a:t>bei dem Prozess des Sichtbar-Werdens wird auch Anforderungen an </a:t>
            </a:r>
            <a:r>
              <a:rPr lang="de-DE" sz="2000" b="1" kern="100" dirty="0">
                <a:effectLst/>
                <a:latin typeface="+mn-lt"/>
                <a:ea typeface="Aptos" panose="020B0004020202020204" pitchFamily="34" charset="0"/>
                <a:cs typeface="Times New Roman" panose="02020603050405020304" pitchFamily="18" charset="0"/>
              </a:rPr>
              <a:t>Weiblichkei</a:t>
            </a:r>
            <a:r>
              <a:rPr lang="de-DE" sz="2000" kern="100" dirty="0">
                <a:effectLst/>
                <a:latin typeface="+mn-lt"/>
                <a:ea typeface="Aptos" panose="020B0004020202020204" pitchFamily="34" charset="0"/>
                <a:cs typeface="Times New Roman" panose="02020603050405020304" pitchFamily="18" charset="0"/>
              </a:rPr>
              <a:t>t verhandelt</a:t>
            </a:r>
          </a:p>
          <a:p>
            <a:pPr>
              <a:lnSpc>
                <a:spcPct val="107000"/>
              </a:lnSpc>
              <a:spcAft>
                <a:spcPts val="800"/>
              </a:spcAft>
            </a:pPr>
            <a:r>
              <a:rPr lang="de-DE" sz="2000" dirty="0">
                <a:latin typeface="+mn-lt"/>
                <a:ea typeface="Aptos" panose="020B0004020202020204" pitchFamily="34" charset="0"/>
                <a:cs typeface="Times New Roman" panose="02020603050405020304" pitchFamily="18" charset="0"/>
              </a:rPr>
              <a:t>e</a:t>
            </a:r>
            <a:r>
              <a:rPr lang="de-DE" sz="2000" dirty="0">
                <a:effectLst/>
                <a:latin typeface="+mn-lt"/>
                <a:ea typeface="Aptos" panose="020B0004020202020204" pitchFamily="34" charset="0"/>
                <a:cs typeface="Times New Roman" panose="02020603050405020304" pitchFamily="18" charset="0"/>
              </a:rPr>
              <a:t>in Mehr an Sichtbarkeit kann dabei im Widerspruch zu Anforderungen an Weiblichkeit stehe</a:t>
            </a:r>
            <a:endParaRPr lang="de-DE" sz="2000" kern="100" dirty="0">
              <a:effectLst/>
              <a:latin typeface="+mn-lt"/>
              <a:ea typeface="Aptos" panose="020B0004020202020204" pitchFamily="34" charset="0"/>
              <a:cs typeface="Times New Roman" panose="02020603050405020304" pitchFamily="18" charset="0"/>
            </a:endParaRPr>
          </a:p>
        </p:txBody>
      </p:sp>
      <p:sp>
        <p:nvSpPr>
          <p:cNvPr id="4" name="Ellipse 3">
            <a:extLst>
              <a:ext uri="{FF2B5EF4-FFF2-40B4-BE49-F238E27FC236}">
                <a16:creationId xmlns:a16="http://schemas.microsoft.com/office/drawing/2014/main" id="{3CD86AB2-3630-923C-50AA-52086B797763}"/>
              </a:ext>
            </a:extLst>
          </p:cNvPr>
          <p:cNvSpPr/>
          <p:nvPr/>
        </p:nvSpPr>
        <p:spPr>
          <a:xfrm>
            <a:off x="9546592" y="-774077"/>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r>
              <a:rPr lang="de-DE" sz="2400" b="1" dirty="0">
                <a:latin typeface="+mj-lt"/>
              </a:rPr>
              <a:t>Normen</a:t>
            </a:r>
          </a:p>
        </p:txBody>
      </p:sp>
    </p:spTree>
    <p:extLst>
      <p:ext uri="{BB962C8B-B14F-4D97-AF65-F5344CB8AC3E}">
        <p14:creationId xmlns:p14="http://schemas.microsoft.com/office/powerpoint/2010/main" val="3695642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03B60-4A1C-6718-5D07-924ABB45A5BE}"/>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51257B16-F500-B20F-51FE-0CBE26388DCA}"/>
              </a:ext>
            </a:extLst>
          </p:cNvPr>
          <p:cNvSpPr>
            <a:spLocks noGrp="1"/>
          </p:cNvSpPr>
          <p:nvPr>
            <p:ph type="title" idx="4294967295"/>
          </p:nvPr>
        </p:nvSpPr>
        <p:spPr>
          <a:xfrm>
            <a:off x="1251333" y="593367"/>
            <a:ext cx="6269600" cy="1255200"/>
          </a:xfrm>
        </p:spPr>
        <p:txBody>
          <a:bodyPr/>
          <a:lstStyle/>
          <a:p>
            <a:r>
              <a:rPr lang="de-DE" dirty="0"/>
              <a:t>Einflussfaktoren</a:t>
            </a:r>
          </a:p>
        </p:txBody>
      </p:sp>
      <p:graphicFrame>
        <p:nvGraphicFramePr>
          <p:cNvPr id="5" name="Grafik 2">
            <a:extLst>
              <a:ext uri="{FF2B5EF4-FFF2-40B4-BE49-F238E27FC236}">
                <a16:creationId xmlns:a16="http://schemas.microsoft.com/office/drawing/2014/main" id="{361D59A2-E76C-F70E-C046-2DE068A764D8}"/>
              </a:ext>
            </a:extLst>
          </p:cNvPr>
          <p:cNvGraphicFramePr/>
          <p:nvPr>
            <p:extLst>
              <p:ext uri="{D42A27DB-BD31-4B8C-83A1-F6EECF244321}">
                <p14:modId xmlns:p14="http://schemas.microsoft.com/office/powerpoint/2010/main" val="3453826584"/>
              </p:ext>
            </p:extLst>
          </p:nvPr>
        </p:nvGraphicFramePr>
        <p:xfrm>
          <a:off x="563820" y="1656811"/>
          <a:ext cx="3818912" cy="47359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Diagramm 9">
            <a:extLst>
              <a:ext uri="{FF2B5EF4-FFF2-40B4-BE49-F238E27FC236}">
                <a16:creationId xmlns:a16="http://schemas.microsoft.com/office/drawing/2014/main" id="{E25D6436-7D70-40DD-6893-1842E51385DF}"/>
              </a:ext>
            </a:extLst>
          </p:cNvPr>
          <p:cNvGraphicFramePr/>
          <p:nvPr>
            <p:extLst>
              <p:ext uri="{D42A27DB-BD31-4B8C-83A1-F6EECF244321}">
                <p14:modId xmlns:p14="http://schemas.microsoft.com/office/powerpoint/2010/main" val="379246653"/>
              </p:ext>
            </p:extLst>
          </p:nvPr>
        </p:nvGraphicFramePr>
        <p:xfrm>
          <a:off x="4022202" y="1942347"/>
          <a:ext cx="4147595" cy="44504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Diagramm 11">
            <a:extLst>
              <a:ext uri="{FF2B5EF4-FFF2-40B4-BE49-F238E27FC236}">
                <a16:creationId xmlns:a16="http://schemas.microsoft.com/office/drawing/2014/main" id="{028B2C61-01B2-78DF-44C7-6B19CBB9B33A}"/>
              </a:ext>
            </a:extLst>
          </p:cNvPr>
          <p:cNvGraphicFramePr/>
          <p:nvPr>
            <p:extLst>
              <p:ext uri="{D42A27DB-BD31-4B8C-83A1-F6EECF244321}">
                <p14:modId xmlns:p14="http://schemas.microsoft.com/office/powerpoint/2010/main" val="2994211476"/>
              </p:ext>
            </p:extLst>
          </p:nvPr>
        </p:nvGraphicFramePr>
        <p:xfrm>
          <a:off x="7916088" y="1942347"/>
          <a:ext cx="3627357" cy="4450417"/>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feld 12">
            <a:extLst>
              <a:ext uri="{FF2B5EF4-FFF2-40B4-BE49-F238E27FC236}">
                <a16:creationId xmlns:a16="http://schemas.microsoft.com/office/drawing/2014/main" id="{659AB5A3-3530-EC16-998D-494F9B3A34C3}"/>
              </a:ext>
            </a:extLst>
          </p:cNvPr>
          <p:cNvSpPr txBox="1"/>
          <p:nvPr/>
        </p:nvSpPr>
        <p:spPr>
          <a:xfrm>
            <a:off x="1177460" y="6486544"/>
            <a:ext cx="10635867" cy="256545"/>
          </a:xfrm>
          <a:prstGeom prst="rect">
            <a:avLst/>
          </a:prstGeom>
          <a:noFill/>
        </p:spPr>
        <p:txBody>
          <a:bodyPr wrap="square">
            <a:spAutoFit/>
          </a:bodyPr>
          <a:lstStyle/>
          <a:p>
            <a:r>
              <a:rPr lang="en-US" sz="1067" dirty="0"/>
              <a:t>* </a:t>
            </a:r>
            <a:r>
              <a:rPr lang="en-US" sz="1067" dirty="0" err="1"/>
              <a:t>eigene</a:t>
            </a:r>
            <a:r>
              <a:rPr lang="en-US" sz="1067" dirty="0"/>
              <a:t> </a:t>
            </a:r>
            <a:r>
              <a:rPr lang="en-US" sz="1067" dirty="0" err="1"/>
              <a:t>Darstellung</a:t>
            </a:r>
            <a:r>
              <a:rPr lang="en-US" sz="1067" dirty="0"/>
              <a:t> auf Basis der </a:t>
            </a:r>
            <a:r>
              <a:rPr lang="en-US" sz="1067" dirty="0" err="1"/>
              <a:t>Professor:innen-Befragung</a:t>
            </a:r>
            <a:r>
              <a:rPr lang="en-US" sz="1067" dirty="0"/>
              <a:t>; </a:t>
            </a:r>
            <a:r>
              <a:rPr lang="de-DE" sz="1067" dirty="0"/>
              <a:t>n variiert von  </a:t>
            </a:r>
            <a:r>
              <a:rPr lang="en-US" sz="1067" dirty="0"/>
              <a:t>1.745 - 1.784; </a:t>
            </a:r>
            <a:r>
              <a:rPr lang="de-DE" sz="1067" dirty="0"/>
              <a:t>*p&lt;.05; **p&lt;.01; ***p&lt;.001</a:t>
            </a:r>
          </a:p>
        </p:txBody>
      </p:sp>
      <p:sp>
        <p:nvSpPr>
          <p:cNvPr id="2" name="Ellipse 1">
            <a:extLst>
              <a:ext uri="{FF2B5EF4-FFF2-40B4-BE49-F238E27FC236}">
                <a16:creationId xmlns:a16="http://schemas.microsoft.com/office/drawing/2014/main" id="{42A5E2B0-182D-92BE-75AB-EFC6037453F1}"/>
              </a:ext>
            </a:extLst>
          </p:cNvPr>
          <p:cNvSpPr/>
          <p:nvPr/>
        </p:nvSpPr>
        <p:spPr>
          <a:xfrm>
            <a:off x="9676357" y="-999066"/>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r>
              <a:rPr lang="de-DE" sz="2400" b="1" dirty="0">
                <a:latin typeface="+mj-lt"/>
              </a:rPr>
              <a:t>Ressourcen</a:t>
            </a:r>
          </a:p>
        </p:txBody>
      </p:sp>
    </p:spTree>
    <p:extLst>
      <p:ext uri="{BB962C8B-B14F-4D97-AF65-F5344CB8AC3E}">
        <p14:creationId xmlns:p14="http://schemas.microsoft.com/office/powerpoint/2010/main" val="3426739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B624A-7EA7-EAB5-D198-7E454D34B57F}"/>
            </a:ext>
          </a:extLst>
        </p:cNvPr>
        <p:cNvGrpSpPr/>
        <p:nvPr/>
      </p:nvGrpSpPr>
      <p:grpSpPr>
        <a:xfrm>
          <a:off x="0" y="0"/>
          <a:ext cx="0" cy="0"/>
          <a:chOff x="0" y="0"/>
          <a:chExt cx="0" cy="0"/>
        </a:xfrm>
      </p:grpSpPr>
      <p:sp>
        <p:nvSpPr>
          <p:cNvPr id="4" name="Titel 3">
            <a:extLst>
              <a:ext uri="{FF2B5EF4-FFF2-40B4-BE49-F238E27FC236}">
                <a16:creationId xmlns:a16="http://schemas.microsoft.com/office/drawing/2014/main" id="{B78027AA-9714-2CD0-5F35-F4E9E6A87323}"/>
              </a:ext>
            </a:extLst>
          </p:cNvPr>
          <p:cNvSpPr>
            <a:spLocks noGrp="1"/>
          </p:cNvSpPr>
          <p:nvPr>
            <p:ph type="title"/>
          </p:nvPr>
        </p:nvSpPr>
        <p:spPr/>
        <p:txBody>
          <a:bodyPr/>
          <a:lstStyle/>
          <a:p>
            <a:r>
              <a:rPr lang="de-DE" dirty="0">
                <a:latin typeface="+mj-lt"/>
              </a:rPr>
              <a:t>Einflussfaktoren</a:t>
            </a:r>
          </a:p>
        </p:txBody>
      </p:sp>
      <p:sp>
        <p:nvSpPr>
          <p:cNvPr id="9" name="Textfeld 8">
            <a:extLst>
              <a:ext uri="{FF2B5EF4-FFF2-40B4-BE49-F238E27FC236}">
                <a16:creationId xmlns:a16="http://schemas.microsoft.com/office/drawing/2014/main" id="{892F6FAB-EEF9-1B71-DD07-6934AED4B6E1}"/>
              </a:ext>
            </a:extLst>
          </p:cNvPr>
          <p:cNvSpPr txBox="1"/>
          <p:nvPr/>
        </p:nvSpPr>
        <p:spPr>
          <a:xfrm>
            <a:off x="703549" y="6289361"/>
            <a:ext cx="11515623" cy="276999"/>
          </a:xfrm>
          <a:prstGeom prst="rect">
            <a:avLst/>
          </a:prstGeom>
          <a:noFill/>
        </p:spPr>
        <p:txBody>
          <a:bodyPr wrap="square">
            <a:spAutoFit/>
          </a:bodyPr>
          <a:lstStyle/>
          <a:p>
            <a:r>
              <a:rPr lang="en-US" sz="1200" dirty="0"/>
              <a:t>*</a:t>
            </a:r>
            <a:r>
              <a:rPr lang="en-US" sz="1200" dirty="0" err="1"/>
              <a:t>eigene</a:t>
            </a:r>
            <a:r>
              <a:rPr lang="en-US" sz="1200" dirty="0"/>
              <a:t> </a:t>
            </a:r>
            <a:r>
              <a:rPr lang="en-US" sz="1200" dirty="0" err="1"/>
              <a:t>Darstellung</a:t>
            </a:r>
            <a:r>
              <a:rPr lang="en-US" sz="1200" dirty="0"/>
              <a:t> auf Basis der </a:t>
            </a:r>
            <a:r>
              <a:rPr lang="en-US" sz="1200" dirty="0" err="1"/>
              <a:t>Professor:innen-Befragung</a:t>
            </a:r>
            <a:r>
              <a:rPr lang="en-US" sz="1200" dirty="0"/>
              <a:t>; </a:t>
            </a:r>
            <a:r>
              <a:rPr lang="de-DE" sz="1200" dirty="0"/>
              <a:t>n variiert von 1.756 bis 1.791; Kreuztabelle mit Chi²-Test, *p&lt;.05; **p&lt;.01; ***p&lt;.001</a:t>
            </a:r>
          </a:p>
        </p:txBody>
      </p:sp>
      <p:graphicFrame>
        <p:nvGraphicFramePr>
          <p:cNvPr id="6" name="Diagramm 5">
            <a:extLst>
              <a:ext uri="{FF2B5EF4-FFF2-40B4-BE49-F238E27FC236}">
                <a16:creationId xmlns:a16="http://schemas.microsoft.com/office/drawing/2014/main" id="{B497C7AB-A710-427E-4263-8CA9AFD70FD4}"/>
              </a:ext>
            </a:extLst>
          </p:cNvPr>
          <p:cNvGraphicFramePr/>
          <p:nvPr>
            <p:extLst>
              <p:ext uri="{D42A27DB-BD31-4B8C-83A1-F6EECF244321}">
                <p14:modId xmlns:p14="http://schemas.microsoft.com/office/powerpoint/2010/main" val="3338702684"/>
              </p:ext>
            </p:extLst>
          </p:nvPr>
        </p:nvGraphicFramePr>
        <p:xfrm>
          <a:off x="482009" y="1140430"/>
          <a:ext cx="11709991" cy="5287429"/>
        </p:xfrm>
        <a:graphic>
          <a:graphicData uri="http://schemas.openxmlformats.org/drawingml/2006/chart">
            <c:chart xmlns:c="http://schemas.openxmlformats.org/drawingml/2006/chart" xmlns:r="http://schemas.openxmlformats.org/officeDocument/2006/relationships" r:id="rId3"/>
          </a:graphicData>
        </a:graphic>
      </p:graphicFrame>
      <p:sp>
        <p:nvSpPr>
          <p:cNvPr id="2" name="Ellipse 1">
            <a:extLst>
              <a:ext uri="{FF2B5EF4-FFF2-40B4-BE49-F238E27FC236}">
                <a16:creationId xmlns:a16="http://schemas.microsoft.com/office/drawing/2014/main" id="{67DD307F-CDF3-CFE2-9611-C2E19F49B063}"/>
              </a:ext>
            </a:extLst>
          </p:cNvPr>
          <p:cNvSpPr/>
          <p:nvPr/>
        </p:nvSpPr>
        <p:spPr>
          <a:xfrm>
            <a:off x="9475770" y="-974441"/>
            <a:ext cx="2836851" cy="267913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latin typeface="Montserrat" panose="00000500000000000000" pitchFamily="2" charset="0"/>
            </a:endParaRPr>
          </a:p>
          <a:p>
            <a:pPr algn="ctr"/>
            <a:r>
              <a:rPr lang="de-DE" sz="2400" b="1" dirty="0">
                <a:latin typeface="+mj-lt"/>
              </a:rPr>
              <a:t>Umgang mit Medien</a:t>
            </a:r>
          </a:p>
        </p:txBody>
      </p:sp>
    </p:spTree>
    <p:extLst>
      <p:ext uri="{BB962C8B-B14F-4D97-AF65-F5344CB8AC3E}">
        <p14:creationId xmlns:p14="http://schemas.microsoft.com/office/powerpoint/2010/main" val="1520136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51F6223-1EC2-059D-5B5F-96E97ABD65F5}"/>
              </a:ext>
            </a:extLst>
          </p:cNvPr>
          <p:cNvSpPr>
            <a:spLocks noGrp="1"/>
          </p:cNvSpPr>
          <p:nvPr>
            <p:ph idx="4294967295"/>
          </p:nvPr>
        </p:nvSpPr>
        <p:spPr>
          <a:xfrm>
            <a:off x="1369321" y="1292584"/>
            <a:ext cx="6371148" cy="5088760"/>
          </a:xfrm>
          <a:prstGeom prst="roundRect">
            <a:avLst/>
          </a:prstGeom>
          <a:solidFill>
            <a:schemeClr val="accent3">
              <a:lumMod val="20000"/>
              <a:lumOff val="80000"/>
            </a:schemeClr>
          </a:solidFill>
        </p:spPr>
        <p:txBody>
          <a:bodyPr/>
          <a:lstStyle/>
          <a:p>
            <a:pPr marL="619110" indent="-342891">
              <a:lnSpc>
                <a:spcPct val="107000"/>
              </a:lnSpc>
              <a:spcAft>
                <a:spcPts val="600"/>
              </a:spcAft>
              <a:buFont typeface="Wingdings" panose="05000000000000000000" pitchFamily="2" charset="2"/>
              <a:buChar char="§"/>
            </a:pPr>
            <a:endParaRPr lang="de-DE" sz="2000" b="1" kern="100" dirty="0">
              <a:solidFill>
                <a:schemeClr val="accent5"/>
              </a:solidFill>
              <a:ea typeface="Calibri" panose="020F0502020204030204" pitchFamily="34" charset="0"/>
              <a:cs typeface="Calibri" panose="020F0502020204030204" pitchFamily="34" charset="0"/>
            </a:endParaRPr>
          </a:p>
          <a:p>
            <a:pPr marL="619110" indent="-342891">
              <a:lnSpc>
                <a:spcPct val="107000"/>
              </a:lnSpc>
              <a:spcAft>
                <a:spcPts val="600"/>
              </a:spcAft>
              <a:buFont typeface="Wingdings" panose="05000000000000000000" pitchFamily="2" charset="2"/>
              <a:buChar char="§"/>
            </a:pPr>
            <a:r>
              <a:rPr lang="de-DE" sz="2000" b="1" kern="100" dirty="0">
                <a:solidFill>
                  <a:schemeClr val="accent5"/>
                </a:solidFill>
                <a:ea typeface="Calibri" panose="020F0502020204030204" pitchFamily="34" charset="0"/>
                <a:cs typeface="Calibri" panose="020F0502020204030204" pitchFamily="34" charset="0"/>
              </a:rPr>
              <a:t>Geschlecht</a:t>
            </a:r>
            <a:r>
              <a:rPr lang="de-DE" sz="2000" kern="100" dirty="0">
                <a:solidFill>
                  <a:schemeClr val="accent5"/>
                </a:solidFill>
                <a:ea typeface="Calibri" panose="020F0502020204030204" pitchFamily="34" charset="0"/>
                <a:cs typeface="Calibri" panose="020F0502020204030204" pitchFamily="34" charset="0"/>
              </a:rPr>
              <a:t> hat immer noch eine hohe Relevanz für die Frage von Sichtbarkeit</a:t>
            </a:r>
          </a:p>
          <a:p>
            <a:pPr marL="619110" indent="-342891">
              <a:lnSpc>
                <a:spcPct val="107000"/>
              </a:lnSpc>
              <a:spcAft>
                <a:spcPts val="600"/>
              </a:spcAft>
              <a:buFont typeface="Wingdings" panose="05000000000000000000" pitchFamily="2" charset="2"/>
              <a:buChar char="§"/>
            </a:pPr>
            <a:r>
              <a:rPr lang="de-DE" sz="2000" b="1" kern="100" dirty="0">
                <a:solidFill>
                  <a:schemeClr val="accent5"/>
                </a:solidFill>
                <a:ea typeface="Calibri" panose="020F0502020204030204" pitchFamily="34" charset="0"/>
                <a:cs typeface="Calibri" panose="020F0502020204030204" pitchFamily="34" charset="0"/>
              </a:rPr>
              <a:t>gleiches Handeln führt nicht zwingend zu den gleichen Ergebnissen</a:t>
            </a:r>
          </a:p>
          <a:p>
            <a:pPr marL="619110" indent="-342891">
              <a:lnSpc>
                <a:spcPct val="107000"/>
              </a:lnSpc>
              <a:spcAft>
                <a:spcPts val="600"/>
              </a:spcAft>
              <a:buFont typeface="Wingdings" panose="05000000000000000000" pitchFamily="2" charset="2"/>
              <a:buChar char="§"/>
            </a:pPr>
            <a:r>
              <a:rPr lang="de-DE" sz="2000" kern="100" dirty="0">
                <a:solidFill>
                  <a:schemeClr val="accent5"/>
                </a:solidFill>
                <a:ea typeface="Calibri" panose="020F0502020204030204" pitchFamily="34" charset="0"/>
                <a:cs typeface="Calibri" panose="020F0502020204030204" pitchFamily="34" charset="0"/>
              </a:rPr>
              <a:t>Das theoretische Modell </a:t>
            </a:r>
            <a:r>
              <a:rPr lang="de-DE" sz="2000" b="1" i="1" kern="100" dirty="0" err="1">
                <a:solidFill>
                  <a:schemeClr val="accent5"/>
                </a:solidFill>
                <a:ea typeface="Calibri" panose="020F0502020204030204" pitchFamily="34" charset="0"/>
                <a:cs typeface="Calibri" panose="020F0502020204030204" pitchFamily="34" charset="0"/>
              </a:rPr>
              <a:t>doing</a:t>
            </a:r>
            <a:r>
              <a:rPr lang="de-DE" sz="2000" b="1" i="1" kern="100" dirty="0">
                <a:solidFill>
                  <a:schemeClr val="accent5"/>
                </a:solidFill>
                <a:ea typeface="Calibri" panose="020F0502020204030204" pitchFamily="34" charset="0"/>
                <a:cs typeface="Calibri" panose="020F0502020204030204" pitchFamily="34" charset="0"/>
              </a:rPr>
              <a:t> </a:t>
            </a:r>
            <a:r>
              <a:rPr lang="de-DE" sz="2000" b="1" i="1" kern="100" dirty="0" err="1">
                <a:solidFill>
                  <a:schemeClr val="accent5"/>
                </a:solidFill>
                <a:ea typeface="Calibri" panose="020F0502020204030204" pitchFamily="34" charset="0"/>
                <a:cs typeface="Calibri" panose="020F0502020204030204" pitchFamily="34" charset="0"/>
              </a:rPr>
              <a:t>visibility</a:t>
            </a:r>
            <a:r>
              <a:rPr lang="de-DE" sz="2000" b="1" kern="100" dirty="0">
                <a:solidFill>
                  <a:schemeClr val="accent5"/>
                </a:solidFill>
                <a:ea typeface="Calibri" panose="020F0502020204030204" pitchFamily="34" charset="0"/>
                <a:cs typeface="Calibri" panose="020F0502020204030204" pitchFamily="34" charset="0"/>
              </a:rPr>
              <a:t> </a:t>
            </a:r>
            <a:r>
              <a:rPr lang="de-DE" sz="2000" kern="100" dirty="0">
                <a:solidFill>
                  <a:schemeClr val="accent5"/>
                </a:solidFill>
                <a:ea typeface="Calibri" panose="020F0502020204030204" pitchFamily="34" charset="0"/>
                <a:cs typeface="Calibri" panose="020F0502020204030204" pitchFamily="34" charset="0"/>
              </a:rPr>
              <a:t>eignet sich, um den Herstellungsprozess von Sichtbarkeit zu begreifen </a:t>
            </a:r>
          </a:p>
          <a:p>
            <a:pPr marL="619110" indent="-342891">
              <a:lnSpc>
                <a:spcPct val="107000"/>
              </a:lnSpc>
              <a:spcAft>
                <a:spcPts val="600"/>
              </a:spcAft>
              <a:buFont typeface="Wingdings" panose="05000000000000000000" pitchFamily="2" charset="2"/>
              <a:buChar char="§"/>
            </a:pPr>
            <a:r>
              <a:rPr lang="de-DE" sz="2000" b="1" kern="100" dirty="0">
                <a:solidFill>
                  <a:schemeClr val="accent5"/>
                </a:solidFill>
                <a:ea typeface="Calibri" panose="020F0502020204030204" pitchFamily="34" charset="0"/>
                <a:cs typeface="Calibri" panose="020F0502020204030204" pitchFamily="34" charset="0"/>
              </a:rPr>
              <a:t>Sichtbarkeit ist wie ein Eisberg</a:t>
            </a:r>
            <a:r>
              <a:rPr lang="de-DE" sz="2000" kern="100" dirty="0">
                <a:solidFill>
                  <a:schemeClr val="accent5"/>
                </a:solidFill>
                <a:ea typeface="Calibri" panose="020F0502020204030204" pitchFamily="34" charset="0"/>
                <a:cs typeface="Calibri" panose="020F0502020204030204" pitchFamily="34" charset="0"/>
              </a:rPr>
              <a:t>: viele Aspekte der Sichtbarkeit sind verborgen und nur ein kleiner Teil ist sichtbar</a:t>
            </a:r>
          </a:p>
        </p:txBody>
      </p:sp>
      <p:sp>
        <p:nvSpPr>
          <p:cNvPr id="2" name="Titel 1">
            <a:extLst>
              <a:ext uri="{FF2B5EF4-FFF2-40B4-BE49-F238E27FC236}">
                <a16:creationId xmlns:a16="http://schemas.microsoft.com/office/drawing/2014/main" id="{F7E2355B-2897-2B39-5A0A-130EAD5288F1}"/>
              </a:ext>
            </a:extLst>
          </p:cNvPr>
          <p:cNvSpPr>
            <a:spLocks noGrp="1"/>
          </p:cNvSpPr>
          <p:nvPr>
            <p:ph type="title"/>
          </p:nvPr>
        </p:nvSpPr>
        <p:spPr/>
        <p:txBody>
          <a:bodyPr/>
          <a:lstStyle/>
          <a:p>
            <a:r>
              <a:rPr lang="de-DE" dirty="0"/>
              <a:t>Fazit</a:t>
            </a:r>
            <a:br>
              <a:rPr lang="de-DE" dirty="0"/>
            </a:br>
            <a:endParaRPr lang="de-DE" dirty="0"/>
          </a:p>
        </p:txBody>
      </p:sp>
      <p:grpSp>
        <p:nvGrpSpPr>
          <p:cNvPr id="3" name="Grafik 7" descr="Eisberg Silhouette">
            <a:extLst>
              <a:ext uri="{FF2B5EF4-FFF2-40B4-BE49-F238E27FC236}">
                <a16:creationId xmlns:a16="http://schemas.microsoft.com/office/drawing/2014/main" id="{5026D430-8EBC-6C65-9AE9-0BFEE2058CA1}"/>
              </a:ext>
            </a:extLst>
          </p:cNvPr>
          <p:cNvGrpSpPr/>
          <p:nvPr/>
        </p:nvGrpSpPr>
        <p:grpSpPr>
          <a:xfrm>
            <a:off x="8076457" y="1292584"/>
            <a:ext cx="3870936" cy="4518072"/>
            <a:chOff x="7603065" y="1502096"/>
            <a:chExt cx="3857712" cy="3857677"/>
          </a:xfrm>
          <a:gradFill>
            <a:gsLst>
              <a:gs pos="0">
                <a:srgbClr val="D000C5"/>
              </a:gs>
              <a:gs pos="100000">
                <a:srgbClr val="8A15FF"/>
              </a:gs>
            </a:gsLst>
            <a:lin ang="2700000" scaled="1"/>
          </a:gradFill>
        </p:grpSpPr>
        <p:sp>
          <p:nvSpPr>
            <p:cNvPr id="10" name="Freihandform: Form 9">
              <a:extLst>
                <a:ext uri="{FF2B5EF4-FFF2-40B4-BE49-F238E27FC236}">
                  <a16:creationId xmlns:a16="http://schemas.microsoft.com/office/drawing/2014/main" id="{84A24FE6-F5FB-5346-34F6-2B3900FF7B51}"/>
                </a:ext>
              </a:extLst>
            </p:cNvPr>
            <p:cNvSpPr/>
            <p:nvPr/>
          </p:nvSpPr>
          <p:spPr>
            <a:xfrm>
              <a:off x="8417759" y="1502096"/>
              <a:ext cx="2173216" cy="1417724"/>
            </a:xfrm>
            <a:custGeom>
              <a:avLst/>
              <a:gdLst>
                <a:gd name="connsiteX0" fmla="*/ 96540 w 2173216"/>
                <a:gd name="connsiteY0" fmla="*/ 1415245 h 1417724"/>
                <a:gd name="connsiteX1" fmla="*/ 385348 w 2173216"/>
                <a:gd name="connsiteY1" fmla="*/ 1002656 h 1417724"/>
                <a:gd name="connsiteX2" fmla="*/ 391800 w 2173216"/>
                <a:gd name="connsiteY2" fmla="*/ 989340 h 1417724"/>
                <a:gd name="connsiteX3" fmla="*/ 527851 w 2173216"/>
                <a:gd name="connsiteY3" fmla="*/ 535831 h 1417724"/>
                <a:gd name="connsiteX4" fmla="*/ 898540 w 2173216"/>
                <a:gd name="connsiteY4" fmla="*/ 165114 h 1417724"/>
                <a:gd name="connsiteX5" fmla="*/ 1271298 w 2173216"/>
                <a:gd name="connsiteY5" fmla="*/ 1066926 h 1417724"/>
                <a:gd name="connsiteX6" fmla="*/ 1309243 w 2173216"/>
                <a:gd name="connsiteY6" fmla="*/ 1095385 h 1417724"/>
                <a:gd name="connsiteX7" fmla="*/ 1314258 w 2173216"/>
                <a:gd name="connsiteY7" fmla="*/ 1095659 h 1417724"/>
                <a:gd name="connsiteX8" fmla="*/ 1352407 w 2173216"/>
                <a:gd name="connsiteY8" fmla="*/ 1075734 h 1417724"/>
                <a:gd name="connsiteX9" fmla="*/ 1696645 w 2173216"/>
                <a:gd name="connsiteY9" fmla="*/ 580887 h 1417724"/>
                <a:gd name="connsiteX10" fmla="*/ 2075129 w 2173216"/>
                <a:gd name="connsiteY10" fmla="*/ 1417500 h 1417724"/>
                <a:gd name="connsiteX11" fmla="*/ 2075226 w 2173216"/>
                <a:gd name="connsiteY11" fmla="*/ 1417560 h 1417724"/>
                <a:gd name="connsiteX12" fmla="*/ 2173217 w 2173216"/>
                <a:gd name="connsiteY12" fmla="*/ 1408785 h 1417724"/>
                <a:gd name="connsiteX13" fmla="*/ 1737491 w 2173216"/>
                <a:gd name="connsiteY13" fmla="*/ 445597 h 1417724"/>
                <a:gd name="connsiteX14" fmla="*/ 1689381 w 2173216"/>
                <a:gd name="connsiteY14" fmla="*/ 418640 h 1417724"/>
                <a:gd name="connsiteX15" fmla="*/ 1343358 w 2173216"/>
                <a:gd name="connsiteY15" fmla="*/ 461898 h 1417724"/>
                <a:gd name="connsiteX16" fmla="*/ 987798 w 2173216"/>
                <a:gd name="connsiteY16" fmla="*/ 17401 h 1417724"/>
                <a:gd name="connsiteX17" fmla="*/ 954073 w 2173216"/>
                <a:gd name="connsiteY17" fmla="*/ 60 h 1417724"/>
                <a:gd name="connsiteX18" fmla="*/ 918647 w 2173216"/>
                <a:gd name="connsiteY18" fmla="*/ 13589 h 1417724"/>
                <a:gd name="connsiteX19" fmla="*/ 453862 w 2173216"/>
                <a:gd name="connsiteY19" fmla="*/ 478374 h 1417724"/>
                <a:gd name="connsiteX20" fmla="*/ 442215 w 2173216"/>
                <a:gd name="connsiteY20" fmla="*/ 497872 h 1417724"/>
                <a:gd name="connsiteX21" fmla="*/ 304899 w 2173216"/>
                <a:gd name="connsiteY21" fmla="*/ 955504 h 1417724"/>
                <a:gd name="connsiteX22" fmla="*/ 0 w 2173216"/>
                <a:gd name="connsiteY22" fmla="*/ 1391091 h 1417724"/>
                <a:gd name="connsiteX23" fmla="*/ 96540 w 2173216"/>
                <a:gd name="connsiteY23" fmla="*/ 1415245 h 1417724"/>
                <a:gd name="connsiteX24" fmla="*/ 1329080 w 2173216"/>
                <a:gd name="connsiteY24" fmla="*/ 557346 h 1417724"/>
                <a:gd name="connsiteX25" fmla="*/ 1624501 w 2173216"/>
                <a:gd name="connsiteY25" fmla="*/ 520437 h 1417724"/>
                <a:gd name="connsiteX26" fmla="*/ 1624966 w 2173216"/>
                <a:gd name="connsiteY26" fmla="*/ 521162 h 1417724"/>
                <a:gd name="connsiteX27" fmla="*/ 1325180 w 2173216"/>
                <a:gd name="connsiteY27" fmla="*/ 952078 h 1417724"/>
                <a:gd name="connsiteX28" fmla="*/ 1324367 w 2173216"/>
                <a:gd name="connsiteY28" fmla="*/ 951990 h 1417724"/>
                <a:gd name="connsiteX29" fmla="*/ 1013444 w 2173216"/>
                <a:gd name="connsiteY29" fmla="*/ 199764 h 1417724"/>
                <a:gd name="connsiteX30" fmla="*/ 1014234 w 2173216"/>
                <a:gd name="connsiteY30" fmla="*/ 199299 h 1417724"/>
                <a:gd name="connsiteX31" fmla="*/ 1287026 w 2173216"/>
                <a:gd name="connsiteY31" fmla="*/ 540288 h 1417724"/>
                <a:gd name="connsiteX32" fmla="*/ 1329080 w 2173216"/>
                <a:gd name="connsiteY32" fmla="*/ 557346 h 1417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73216" h="1417724">
                  <a:moveTo>
                    <a:pt x="96540" y="1415245"/>
                  </a:moveTo>
                  <a:lnTo>
                    <a:pt x="385348" y="1002656"/>
                  </a:lnTo>
                  <a:cubicBezTo>
                    <a:pt x="388184" y="998584"/>
                    <a:pt x="390359" y="994090"/>
                    <a:pt x="391800" y="989340"/>
                  </a:cubicBezTo>
                  <a:lnTo>
                    <a:pt x="527851" y="535831"/>
                  </a:lnTo>
                  <a:lnTo>
                    <a:pt x="898540" y="165114"/>
                  </a:lnTo>
                  <a:lnTo>
                    <a:pt x="1271298" y="1066926"/>
                  </a:lnTo>
                  <a:cubicBezTo>
                    <a:pt x="1277791" y="1082636"/>
                    <a:pt x="1292343" y="1093554"/>
                    <a:pt x="1309243" y="1095385"/>
                  </a:cubicBezTo>
                  <a:cubicBezTo>
                    <a:pt x="1310907" y="1095566"/>
                    <a:pt x="1312585" y="1095659"/>
                    <a:pt x="1314258" y="1095659"/>
                  </a:cubicBezTo>
                  <a:cubicBezTo>
                    <a:pt x="1329470" y="1095664"/>
                    <a:pt x="1343720" y="1088223"/>
                    <a:pt x="1352407" y="1075734"/>
                  </a:cubicBezTo>
                  <a:lnTo>
                    <a:pt x="1696645" y="580887"/>
                  </a:lnTo>
                  <a:lnTo>
                    <a:pt x="2075129" y="1417500"/>
                  </a:lnTo>
                  <a:lnTo>
                    <a:pt x="2075226" y="1417560"/>
                  </a:lnTo>
                  <a:cubicBezTo>
                    <a:pt x="2108119" y="1418480"/>
                    <a:pt x="2141008" y="1415533"/>
                    <a:pt x="2173217" y="1408785"/>
                  </a:cubicBezTo>
                  <a:lnTo>
                    <a:pt x="1737491" y="445597"/>
                  </a:lnTo>
                  <a:cubicBezTo>
                    <a:pt x="1728994" y="427132"/>
                    <a:pt x="1709566" y="416242"/>
                    <a:pt x="1689381" y="418640"/>
                  </a:cubicBezTo>
                  <a:lnTo>
                    <a:pt x="1343358" y="461898"/>
                  </a:lnTo>
                  <a:lnTo>
                    <a:pt x="987798" y="17401"/>
                  </a:lnTo>
                  <a:cubicBezTo>
                    <a:pt x="979529" y="7091"/>
                    <a:pt x="967268" y="786"/>
                    <a:pt x="954073" y="60"/>
                  </a:cubicBezTo>
                  <a:cubicBezTo>
                    <a:pt x="940887" y="-604"/>
                    <a:pt x="928031" y="4306"/>
                    <a:pt x="918647" y="13589"/>
                  </a:cubicBezTo>
                  <a:lnTo>
                    <a:pt x="453862" y="478374"/>
                  </a:lnTo>
                  <a:cubicBezTo>
                    <a:pt x="448424" y="483807"/>
                    <a:pt x="444423" y="490510"/>
                    <a:pt x="442215" y="497872"/>
                  </a:cubicBezTo>
                  <a:lnTo>
                    <a:pt x="304899" y="955504"/>
                  </a:lnTo>
                  <a:lnTo>
                    <a:pt x="0" y="1391091"/>
                  </a:lnTo>
                  <a:cubicBezTo>
                    <a:pt x="30829" y="1403807"/>
                    <a:pt x="63355" y="1411945"/>
                    <a:pt x="96540" y="1415245"/>
                  </a:cubicBezTo>
                  <a:close/>
                  <a:moveTo>
                    <a:pt x="1329080" y="557346"/>
                  </a:moveTo>
                  <a:lnTo>
                    <a:pt x="1624501" y="520437"/>
                  </a:lnTo>
                  <a:cubicBezTo>
                    <a:pt x="1625073" y="520363"/>
                    <a:pt x="1625268" y="520693"/>
                    <a:pt x="1624966" y="521162"/>
                  </a:cubicBezTo>
                  <a:lnTo>
                    <a:pt x="1325180" y="952078"/>
                  </a:lnTo>
                  <a:cubicBezTo>
                    <a:pt x="1324911" y="952459"/>
                    <a:pt x="1324544" y="952422"/>
                    <a:pt x="1324367" y="951990"/>
                  </a:cubicBezTo>
                  <a:lnTo>
                    <a:pt x="1013444" y="199764"/>
                  </a:lnTo>
                  <a:cubicBezTo>
                    <a:pt x="1012757" y="198104"/>
                    <a:pt x="1013114" y="197904"/>
                    <a:pt x="1014234" y="199299"/>
                  </a:cubicBezTo>
                  <a:lnTo>
                    <a:pt x="1287026" y="540288"/>
                  </a:lnTo>
                  <a:cubicBezTo>
                    <a:pt x="1297154" y="552861"/>
                    <a:pt x="1313054" y="559312"/>
                    <a:pt x="1329080" y="557346"/>
                  </a:cubicBezTo>
                  <a:close/>
                </a:path>
              </a:pathLst>
            </a:custGeom>
            <a:grpFill/>
            <a:ln w="46434" cap="flat">
              <a:noFill/>
              <a:prstDash val="solid"/>
              <a:miter/>
            </a:ln>
          </p:spPr>
          <p:txBody>
            <a:bodyPr rtlCol="0" anchor="ctr"/>
            <a:lstStyle/>
            <a:p>
              <a:endParaRPr lang="de-DE" sz="1400" dirty="0">
                <a:latin typeface="Montserrat" panose="00000500000000000000" pitchFamily="2" charset="0"/>
              </a:endParaRPr>
            </a:p>
          </p:txBody>
        </p:sp>
        <p:sp>
          <p:nvSpPr>
            <p:cNvPr id="11" name="Freihandform: Form 10">
              <a:extLst>
                <a:ext uri="{FF2B5EF4-FFF2-40B4-BE49-F238E27FC236}">
                  <a16:creationId xmlns:a16="http://schemas.microsoft.com/office/drawing/2014/main" id="{92485B80-C36A-48B7-DC8B-2D4BAE78285F}"/>
                </a:ext>
              </a:extLst>
            </p:cNvPr>
            <p:cNvSpPr/>
            <p:nvPr/>
          </p:nvSpPr>
          <p:spPr>
            <a:xfrm>
              <a:off x="8160805" y="3620769"/>
              <a:ext cx="2881678" cy="1739004"/>
            </a:xfrm>
            <a:custGeom>
              <a:avLst/>
              <a:gdLst>
                <a:gd name="connsiteX0" fmla="*/ 2751314 w 2881678"/>
                <a:gd name="connsiteY0" fmla="*/ 0 h 1739004"/>
                <a:gd name="connsiteX1" fmla="*/ 2660681 w 2881678"/>
                <a:gd name="connsiteY1" fmla="*/ 25224 h 1739004"/>
                <a:gd name="connsiteX2" fmla="*/ 2781493 w 2881678"/>
                <a:gd name="connsiteY2" fmla="*/ 292271 h 1739004"/>
                <a:gd name="connsiteX3" fmla="*/ 2248082 w 2881678"/>
                <a:gd name="connsiteY3" fmla="*/ 1003521 h 1739004"/>
                <a:gd name="connsiteX4" fmla="*/ 1795382 w 2881678"/>
                <a:gd name="connsiteY4" fmla="*/ 1184578 h 1739004"/>
                <a:gd name="connsiteX5" fmla="*/ 1775480 w 2881678"/>
                <a:gd name="connsiteY5" fmla="*/ 1199874 h 1739004"/>
                <a:gd name="connsiteX6" fmla="*/ 1507978 w 2881678"/>
                <a:gd name="connsiteY6" fmla="*/ 1556494 h 1739004"/>
                <a:gd name="connsiteX7" fmla="*/ 959007 w 2881678"/>
                <a:gd name="connsiteY7" fmla="*/ 1640964 h 1739004"/>
                <a:gd name="connsiteX8" fmla="*/ 693865 w 2881678"/>
                <a:gd name="connsiteY8" fmla="*/ 978093 h 1739004"/>
                <a:gd name="connsiteX9" fmla="*/ 682223 w 2881678"/>
                <a:gd name="connsiteY9" fmla="*/ 961207 h 1739004"/>
                <a:gd name="connsiteX10" fmla="*/ 97361 w 2881678"/>
                <a:gd name="connsiteY10" fmla="*/ 421313 h 1739004"/>
                <a:gd name="connsiteX11" fmla="*/ 173153 w 2881678"/>
                <a:gd name="connsiteY11" fmla="*/ 57498 h 1739004"/>
                <a:gd name="connsiteX12" fmla="*/ 103877 w 2881678"/>
                <a:gd name="connsiteY12" fmla="*/ 33571 h 1739004"/>
                <a:gd name="connsiteX13" fmla="*/ 84705 w 2881678"/>
                <a:gd name="connsiteY13" fmla="*/ 26237 h 1739004"/>
                <a:gd name="connsiteX14" fmla="*/ 978 w 2881678"/>
                <a:gd name="connsiteY14" fmla="*/ 428123 h 1739004"/>
                <a:gd name="connsiteX15" fmla="*/ 14959 w 2881678"/>
                <a:gd name="connsiteY15" fmla="*/ 471743 h 1739004"/>
                <a:gd name="connsiteX16" fmla="*/ 611464 w 2881678"/>
                <a:gd name="connsiteY16" fmla="*/ 1022354 h 1739004"/>
                <a:gd name="connsiteX17" fmla="*/ 886407 w 2881678"/>
                <a:gd name="connsiteY17" fmla="*/ 1709771 h 1739004"/>
                <a:gd name="connsiteX18" fmla="*/ 936632 w 2881678"/>
                <a:gd name="connsiteY18" fmla="*/ 1738458 h 1739004"/>
                <a:gd name="connsiteX19" fmla="*/ 1540852 w 2881678"/>
                <a:gd name="connsiteY19" fmla="*/ 1645501 h 1739004"/>
                <a:gd name="connsiteX20" fmla="*/ 1570965 w 2881678"/>
                <a:gd name="connsiteY20" fmla="*/ 1627434 h 1739004"/>
                <a:gd name="connsiteX21" fmla="*/ 1842028 w 2881678"/>
                <a:gd name="connsiteY21" fmla="*/ 1266046 h 1739004"/>
                <a:gd name="connsiteX22" fmla="*/ 2294728 w 2881678"/>
                <a:gd name="connsiteY22" fmla="*/ 1084989 h 1739004"/>
                <a:gd name="connsiteX23" fmla="*/ 2314630 w 2881678"/>
                <a:gd name="connsiteY23" fmla="*/ 1069693 h 1739004"/>
                <a:gd name="connsiteX24" fmla="*/ 2872372 w 2881678"/>
                <a:gd name="connsiteY24" fmla="*/ 326037 h 1739004"/>
                <a:gd name="connsiteX25" fmla="*/ 2877545 w 2881678"/>
                <a:gd name="connsiteY25" fmla="*/ 279015 h 173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81678" h="1739004">
                  <a:moveTo>
                    <a:pt x="2751314" y="0"/>
                  </a:moveTo>
                  <a:cubicBezTo>
                    <a:pt x="2720160" y="4550"/>
                    <a:pt x="2689707" y="13023"/>
                    <a:pt x="2660681" y="25224"/>
                  </a:cubicBezTo>
                  <a:lnTo>
                    <a:pt x="2781493" y="292271"/>
                  </a:lnTo>
                  <a:lnTo>
                    <a:pt x="2248082" y="1003521"/>
                  </a:lnTo>
                  <a:lnTo>
                    <a:pt x="1795382" y="1184578"/>
                  </a:lnTo>
                  <a:cubicBezTo>
                    <a:pt x="1787467" y="1187748"/>
                    <a:pt x="1780579" y="1193042"/>
                    <a:pt x="1775480" y="1199874"/>
                  </a:cubicBezTo>
                  <a:lnTo>
                    <a:pt x="1507978" y="1556494"/>
                  </a:lnTo>
                  <a:lnTo>
                    <a:pt x="959007" y="1640964"/>
                  </a:lnTo>
                  <a:lnTo>
                    <a:pt x="693865" y="978093"/>
                  </a:lnTo>
                  <a:cubicBezTo>
                    <a:pt x="691291" y="971665"/>
                    <a:pt x="687317" y="965897"/>
                    <a:pt x="682223" y="961207"/>
                  </a:cubicBezTo>
                  <a:lnTo>
                    <a:pt x="97361" y="421313"/>
                  </a:lnTo>
                  <a:lnTo>
                    <a:pt x="173153" y="57498"/>
                  </a:lnTo>
                  <a:cubicBezTo>
                    <a:pt x="147544" y="49802"/>
                    <a:pt x="124816" y="41524"/>
                    <a:pt x="103877" y="33571"/>
                  </a:cubicBezTo>
                  <a:cubicBezTo>
                    <a:pt x="99434" y="31884"/>
                    <a:pt x="92722" y="29388"/>
                    <a:pt x="84705" y="26237"/>
                  </a:cubicBezTo>
                  <a:lnTo>
                    <a:pt x="978" y="428123"/>
                  </a:lnTo>
                  <a:cubicBezTo>
                    <a:pt x="-2354" y="444111"/>
                    <a:pt x="2954" y="460671"/>
                    <a:pt x="14959" y="471743"/>
                  </a:cubicBezTo>
                  <a:lnTo>
                    <a:pt x="611464" y="1022354"/>
                  </a:lnTo>
                  <a:lnTo>
                    <a:pt x="886407" y="1709771"/>
                  </a:lnTo>
                  <a:cubicBezTo>
                    <a:pt x="894425" y="1729863"/>
                    <a:pt x="915252" y="1741758"/>
                    <a:pt x="936632" y="1738458"/>
                  </a:cubicBezTo>
                  <a:lnTo>
                    <a:pt x="1540852" y="1645501"/>
                  </a:lnTo>
                  <a:cubicBezTo>
                    <a:pt x="1552871" y="1643660"/>
                    <a:pt x="1563687" y="1637172"/>
                    <a:pt x="1570965" y="1627434"/>
                  </a:cubicBezTo>
                  <a:lnTo>
                    <a:pt x="1842028" y="1266046"/>
                  </a:lnTo>
                  <a:lnTo>
                    <a:pt x="2294728" y="1084989"/>
                  </a:lnTo>
                  <a:cubicBezTo>
                    <a:pt x="2302643" y="1081815"/>
                    <a:pt x="2309527" y="1076525"/>
                    <a:pt x="2314630" y="1069693"/>
                  </a:cubicBezTo>
                  <a:lnTo>
                    <a:pt x="2872372" y="326037"/>
                  </a:lnTo>
                  <a:cubicBezTo>
                    <a:pt x="2882555" y="312484"/>
                    <a:pt x="2884540" y="294455"/>
                    <a:pt x="2877545" y="279015"/>
                  </a:cubicBezTo>
                  <a:close/>
                </a:path>
              </a:pathLst>
            </a:custGeom>
            <a:grpFill/>
            <a:ln w="46434" cap="flat">
              <a:noFill/>
              <a:prstDash val="solid"/>
              <a:miter/>
            </a:ln>
          </p:spPr>
          <p:txBody>
            <a:bodyPr rtlCol="0" anchor="ctr"/>
            <a:lstStyle/>
            <a:p>
              <a:endParaRPr lang="de-DE" sz="1400" dirty="0">
                <a:latin typeface="Montserrat" panose="00000500000000000000" pitchFamily="2" charset="0"/>
              </a:endParaRPr>
            </a:p>
          </p:txBody>
        </p:sp>
        <p:sp>
          <p:nvSpPr>
            <p:cNvPr id="12" name="Freihandform: Form 11">
              <a:extLst>
                <a:ext uri="{FF2B5EF4-FFF2-40B4-BE49-F238E27FC236}">
                  <a16:creationId xmlns:a16="http://schemas.microsoft.com/office/drawing/2014/main" id="{2172A700-CC01-8723-3B1A-4F21A37BB020}"/>
                </a:ext>
              </a:extLst>
            </p:cNvPr>
            <p:cNvSpPr/>
            <p:nvPr/>
          </p:nvSpPr>
          <p:spPr>
            <a:xfrm>
              <a:off x="7603065" y="3361029"/>
              <a:ext cx="3857712" cy="186257"/>
            </a:xfrm>
            <a:custGeom>
              <a:avLst/>
              <a:gdLst>
                <a:gd name="connsiteX0" fmla="*/ 3375592 w 3857712"/>
                <a:gd name="connsiteY0" fmla="*/ 172 h 186257"/>
                <a:gd name="connsiteX1" fmla="*/ 3117845 w 3857712"/>
                <a:gd name="connsiteY1" fmla="*/ 49783 h 186257"/>
                <a:gd name="connsiteX2" fmla="*/ 2669291 w 3857712"/>
                <a:gd name="connsiteY2" fmla="*/ 49783 h 186257"/>
                <a:gd name="connsiteX3" fmla="*/ 2411568 w 3857712"/>
                <a:gd name="connsiteY3" fmla="*/ 172 h 186257"/>
                <a:gd name="connsiteX4" fmla="*/ 2153761 w 3857712"/>
                <a:gd name="connsiteY4" fmla="*/ 49783 h 186257"/>
                <a:gd name="connsiteX5" fmla="*/ 1929424 w 3857712"/>
                <a:gd name="connsiteY5" fmla="*/ 93129 h 186257"/>
                <a:gd name="connsiteX6" fmla="*/ 1704998 w 3857712"/>
                <a:gd name="connsiteY6" fmla="*/ 49783 h 186257"/>
                <a:gd name="connsiteX7" fmla="*/ 1447121 w 3857712"/>
                <a:gd name="connsiteY7" fmla="*/ 172 h 186257"/>
                <a:gd name="connsiteX8" fmla="*/ 1189310 w 3857712"/>
                <a:gd name="connsiteY8" fmla="*/ 49783 h 186257"/>
                <a:gd name="connsiteX9" fmla="*/ 964972 w 3857712"/>
                <a:gd name="connsiteY9" fmla="*/ 93129 h 186257"/>
                <a:gd name="connsiteX10" fmla="*/ 740435 w 3857712"/>
                <a:gd name="connsiteY10" fmla="*/ 49737 h 186257"/>
                <a:gd name="connsiteX11" fmla="*/ 482479 w 3857712"/>
                <a:gd name="connsiteY11" fmla="*/ 172 h 186257"/>
                <a:gd name="connsiteX12" fmla="*/ 224524 w 3857712"/>
                <a:gd name="connsiteY12" fmla="*/ 49737 h 186257"/>
                <a:gd name="connsiteX13" fmla="*/ 0 w 3857712"/>
                <a:gd name="connsiteY13" fmla="*/ 93129 h 186257"/>
                <a:gd name="connsiteX14" fmla="*/ 0 w 3857712"/>
                <a:gd name="connsiteY14" fmla="*/ 186086 h 186257"/>
                <a:gd name="connsiteX15" fmla="*/ 257956 w 3857712"/>
                <a:gd name="connsiteY15" fmla="*/ 136521 h 186257"/>
                <a:gd name="connsiteX16" fmla="*/ 482498 w 3857712"/>
                <a:gd name="connsiteY16" fmla="*/ 93129 h 186257"/>
                <a:gd name="connsiteX17" fmla="*/ 707035 w 3857712"/>
                <a:gd name="connsiteY17" fmla="*/ 136521 h 186257"/>
                <a:gd name="connsiteX18" fmla="*/ 964991 w 3857712"/>
                <a:gd name="connsiteY18" fmla="*/ 186086 h 186257"/>
                <a:gd name="connsiteX19" fmla="*/ 1222779 w 3857712"/>
                <a:gd name="connsiteY19" fmla="*/ 136475 h 186257"/>
                <a:gd name="connsiteX20" fmla="*/ 1447140 w 3857712"/>
                <a:gd name="connsiteY20" fmla="*/ 93129 h 186257"/>
                <a:gd name="connsiteX21" fmla="*/ 1671566 w 3857712"/>
                <a:gd name="connsiteY21" fmla="*/ 136475 h 186257"/>
                <a:gd name="connsiteX22" fmla="*/ 1929442 w 3857712"/>
                <a:gd name="connsiteY22" fmla="*/ 186086 h 186257"/>
                <a:gd name="connsiteX23" fmla="*/ 2187230 w 3857712"/>
                <a:gd name="connsiteY23" fmla="*/ 136475 h 186257"/>
                <a:gd name="connsiteX24" fmla="*/ 2635855 w 3857712"/>
                <a:gd name="connsiteY24" fmla="*/ 136475 h 186257"/>
                <a:gd name="connsiteX25" fmla="*/ 3151301 w 3857712"/>
                <a:gd name="connsiteY25" fmla="*/ 136475 h 186257"/>
                <a:gd name="connsiteX26" fmla="*/ 3599925 w 3857712"/>
                <a:gd name="connsiteY26" fmla="*/ 136475 h 186257"/>
                <a:gd name="connsiteX27" fmla="*/ 3857713 w 3857712"/>
                <a:gd name="connsiteY27" fmla="*/ 186086 h 186257"/>
                <a:gd name="connsiteX28" fmla="*/ 3857713 w 3857712"/>
                <a:gd name="connsiteY28" fmla="*/ 93129 h 186257"/>
                <a:gd name="connsiteX29" fmla="*/ 3633375 w 3857712"/>
                <a:gd name="connsiteY29" fmla="*/ 49783 h 186257"/>
                <a:gd name="connsiteX30" fmla="*/ 3375592 w 3857712"/>
                <a:gd name="connsiteY30" fmla="*/ 172 h 186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57712" h="186257">
                  <a:moveTo>
                    <a:pt x="3375592" y="172"/>
                  </a:moveTo>
                  <a:cubicBezTo>
                    <a:pt x="3287115" y="-1915"/>
                    <a:pt x="3199225" y="15003"/>
                    <a:pt x="3117845" y="49783"/>
                  </a:cubicBezTo>
                  <a:cubicBezTo>
                    <a:pt x="2973911" y="107579"/>
                    <a:pt x="2813225" y="107579"/>
                    <a:pt x="2669291" y="49783"/>
                  </a:cubicBezTo>
                  <a:cubicBezTo>
                    <a:pt x="2587921" y="15003"/>
                    <a:pt x="2500035" y="-1915"/>
                    <a:pt x="2411568" y="172"/>
                  </a:cubicBezTo>
                  <a:cubicBezTo>
                    <a:pt x="2323073" y="-1915"/>
                    <a:pt x="2235159" y="15003"/>
                    <a:pt x="2153761" y="49783"/>
                  </a:cubicBezTo>
                  <a:cubicBezTo>
                    <a:pt x="2082984" y="80250"/>
                    <a:pt x="2006452" y="95039"/>
                    <a:pt x="1929424" y="93129"/>
                  </a:cubicBezTo>
                  <a:cubicBezTo>
                    <a:pt x="1852362" y="95039"/>
                    <a:pt x="1775803" y="80250"/>
                    <a:pt x="1704998" y="49783"/>
                  </a:cubicBezTo>
                  <a:cubicBezTo>
                    <a:pt x="1623572" y="15003"/>
                    <a:pt x="1535639" y="-1915"/>
                    <a:pt x="1447121" y="172"/>
                  </a:cubicBezTo>
                  <a:cubicBezTo>
                    <a:pt x="1358626" y="-1915"/>
                    <a:pt x="1270712" y="15003"/>
                    <a:pt x="1189310" y="49783"/>
                  </a:cubicBezTo>
                  <a:cubicBezTo>
                    <a:pt x="1118532" y="80250"/>
                    <a:pt x="1042001" y="95039"/>
                    <a:pt x="964972" y="93129"/>
                  </a:cubicBezTo>
                  <a:cubicBezTo>
                    <a:pt x="887869" y="95048"/>
                    <a:pt x="811268" y="80245"/>
                    <a:pt x="740435" y="49737"/>
                  </a:cubicBezTo>
                  <a:cubicBezTo>
                    <a:pt x="658972" y="14994"/>
                    <a:pt x="571016" y="-1906"/>
                    <a:pt x="482479" y="172"/>
                  </a:cubicBezTo>
                  <a:cubicBezTo>
                    <a:pt x="393942" y="-1906"/>
                    <a:pt x="305986" y="14994"/>
                    <a:pt x="224524" y="49737"/>
                  </a:cubicBezTo>
                  <a:cubicBezTo>
                    <a:pt x="153693" y="80240"/>
                    <a:pt x="77096" y="95044"/>
                    <a:pt x="0" y="93129"/>
                  </a:cubicBezTo>
                  <a:lnTo>
                    <a:pt x="0" y="186086"/>
                  </a:lnTo>
                  <a:cubicBezTo>
                    <a:pt x="88537" y="188163"/>
                    <a:pt x="176493" y="171264"/>
                    <a:pt x="257956" y="136521"/>
                  </a:cubicBezTo>
                  <a:cubicBezTo>
                    <a:pt x="328793" y="106013"/>
                    <a:pt x="405395" y="91209"/>
                    <a:pt x="482498" y="93129"/>
                  </a:cubicBezTo>
                  <a:cubicBezTo>
                    <a:pt x="559601" y="91209"/>
                    <a:pt x="636202" y="106013"/>
                    <a:pt x="707035" y="136521"/>
                  </a:cubicBezTo>
                  <a:cubicBezTo>
                    <a:pt x="788498" y="171264"/>
                    <a:pt x="876454" y="188163"/>
                    <a:pt x="964991" y="186086"/>
                  </a:cubicBezTo>
                  <a:cubicBezTo>
                    <a:pt x="1053481" y="188173"/>
                    <a:pt x="1141386" y="171255"/>
                    <a:pt x="1222779" y="136475"/>
                  </a:cubicBezTo>
                  <a:cubicBezTo>
                    <a:pt x="1293561" y="106008"/>
                    <a:pt x="1370102" y="91219"/>
                    <a:pt x="1447140" y="93129"/>
                  </a:cubicBezTo>
                  <a:cubicBezTo>
                    <a:pt x="1524201" y="91219"/>
                    <a:pt x="1600760" y="106008"/>
                    <a:pt x="1671566" y="136475"/>
                  </a:cubicBezTo>
                  <a:cubicBezTo>
                    <a:pt x="1752991" y="171255"/>
                    <a:pt x="1840924" y="188173"/>
                    <a:pt x="1929442" y="186086"/>
                  </a:cubicBezTo>
                  <a:cubicBezTo>
                    <a:pt x="2017933" y="188168"/>
                    <a:pt x="2105837" y="171255"/>
                    <a:pt x="2187230" y="136475"/>
                  </a:cubicBezTo>
                  <a:cubicBezTo>
                    <a:pt x="2331188" y="78679"/>
                    <a:pt x="2491897" y="78679"/>
                    <a:pt x="2635855" y="136475"/>
                  </a:cubicBezTo>
                  <a:cubicBezTo>
                    <a:pt x="2801304" y="202618"/>
                    <a:pt x="2985851" y="202618"/>
                    <a:pt x="3151301" y="136475"/>
                  </a:cubicBezTo>
                  <a:cubicBezTo>
                    <a:pt x="3295258" y="78679"/>
                    <a:pt x="3455967" y="78679"/>
                    <a:pt x="3599925" y="136475"/>
                  </a:cubicBezTo>
                  <a:cubicBezTo>
                    <a:pt x="3681318" y="171255"/>
                    <a:pt x="3769223" y="188168"/>
                    <a:pt x="3857713" y="186086"/>
                  </a:cubicBezTo>
                  <a:lnTo>
                    <a:pt x="3857713" y="93129"/>
                  </a:lnTo>
                  <a:cubicBezTo>
                    <a:pt x="3780684" y="95039"/>
                    <a:pt x="3704153" y="80250"/>
                    <a:pt x="3633375" y="49783"/>
                  </a:cubicBezTo>
                  <a:cubicBezTo>
                    <a:pt x="3551982" y="15003"/>
                    <a:pt x="3464078" y="-1915"/>
                    <a:pt x="3375592" y="172"/>
                  </a:cubicBezTo>
                  <a:close/>
                </a:path>
              </a:pathLst>
            </a:custGeom>
            <a:grpFill/>
            <a:ln w="46434" cap="flat">
              <a:noFill/>
              <a:prstDash val="solid"/>
              <a:miter/>
            </a:ln>
          </p:spPr>
          <p:txBody>
            <a:bodyPr rtlCol="0" anchor="ctr"/>
            <a:lstStyle/>
            <a:p>
              <a:endParaRPr lang="de-DE" sz="1400" dirty="0">
                <a:latin typeface="Montserrat" panose="00000500000000000000" pitchFamily="2" charset="0"/>
              </a:endParaRPr>
            </a:p>
          </p:txBody>
        </p:sp>
        <p:sp>
          <p:nvSpPr>
            <p:cNvPr id="13" name="Freihandform: Form 12">
              <a:extLst>
                <a:ext uri="{FF2B5EF4-FFF2-40B4-BE49-F238E27FC236}">
                  <a16:creationId xmlns:a16="http://schemas.microsoft.com/office/drawing/2014/main" id="{966C5A73-EFCA-0B8F-F0C3-CF55A5F5AB65}"/>
                </a:ext>
              </a:extLst>
            </p:cNvPr>
            <p:cNvSpPr/>
            <p:nvPr/>
          </p:nvSpPr>
          <p:spPr>
            <a:xfrm>
              <a:off x="7603065" y="2989201"/>
              <a:ext cx="3857712" cy="186257"/>
            </a:xfrm>
            <a:custGeom>
              <a:avLst/>
              <a:gdLst>
                <a:gd name="connsiteX0" fmla="*/ 3633375 w 3857712"/>
                <a:gd name="connsiteY0" fmla="*/ 49783 h 186257"/>
                <a:gd name="connsiteX1" fmla="*/ 3117845 w 3857712"/>
                <a:gd name="connsiteY1" fmla="*/ 49783 h 186257"/>
                <a:gd name="connsiteX2" fmla="*/ 2669291 w 3857712"/>
                <a:gd name="connsiteY2" fmla="*/ 49783 h 186257"/>
                <a:gd name="connsiteX3" fmla="*/ 2411568 w 3857712"/>
                <a:gd name="connsiteY3" fmla="*/ 172 h 186257"/>
                <a:gd name="connsiteX4" fmla="*/ 2153761 w 3857712"/>
                <a:gd name="connsiteY4" fmla="*/ 49783 h 186257"/>
                <a:gd name="connsiteX5" fmla="*/ 1929424 w 3857712"/>
                <a:gd name="connsiteY5" fmla="*/ 93129 h 186257"/>
                <a:gd name="connsiteX6" fmla="*/ 1704998 w 3857712"/>
                <a:gd name="connsiteY6" fmla="*/ 49783 h 186257"/>
                <a:gd name="connsiteX7" fmla="*/ 1447121 w 3857712"/>
                <a:gd name="connsiteY7" fmla="*/ 172 h 186257"/>
                <a:gd name="connsiteX8" fmla="*/ 1189310 w 3857712"/>
                <a:gd name="connsiteY8" fmla="*/ 49783 h 186257"/>
                <a:gd name="connsiteX9" fmla="*/ 964972 w 3857712"/>
                <a:gd name="connsiteY9" fmla="*/ 93129 h 186257"/>
                <a:gd name="connsiteX10" fmla="*/ 740435 w 3857712"/>
                <a:gd name="connsiteY10" fmla="*/ 49737 h 186257"/>
                <a:gd name="connsiteX11" fmla="*/ 482479 w 3857712"/>
                <a:gd name="connsiteY11" fmla="*/ 172 h 186257"/>
                <a:gd name="connsiteX12" fmla="*/ 224524 w 3857712"/>
                <a:gd name="connsiteY12" fmla="*/ 49737 h 186257"/>
                <a:gd name="connsiteX13" fmla="*/ 0 w 3857712"/>
                <a:gd name="connsiteY13" fmla="*/ 93129 h 186257"/>
                <a:gd name="connsiteX14" fmla="*/ 0 w 3857712"/>
                <a:gd name="connsiteY14" fmla="*/ 186086 h 186257"/>
                <a:gd name="connsiteX15" fmla="*/ 257956 w 3857712"/>
                <a:gd name="connsiteY15" fmla="*/ 136521 h 186257"/>
                <a:gd name="connsiteX16" fmla="*/ 482498 w 3857712"/>
                <a:gd name="connsiteY16" fmla="*/ 93129 h 186257"/>
                <a:gd name="connsiteX17" fmla="*/ 707035 w 3857712"/>
                <a:gd name="connsiteY17" fmla="*/ 136521 h 186257"/>
                <a:gd name="connsiteX18" fmla="*/ 964991 w 3857712"/>
                <a:gd name="connsiteY18" fmla="*/ 186086 h 186257"/>
                <a:gd name="connsiteX19" fmla="*/ 1222779 w 3857712"/>
                <a:gd name="connsiteY19" fmla="*/ 136475 h 186257"/>
                <a:gd name="connsiteX20" fmla="*/ 1447140 w 3857712"/>
                <a:gd name="connsiteY20" fmla="*/ 93129 h 186257"/>
                <a:gd name="connsiteX21" fmla="*/ 1671566 w 3857712"/>
                <a:gd name="connsiteY21" fmla="*/ 136475 h 186257"/>
                <a:gd name="connsiteX22" fmla="*/ 1929442 w 3857712"/>
                <a:gd name="connsiteY22" fmla="*/ 186086 h 186257"/>
                <a:gd name="connsiteX23" fmla="*/ 2187230 w 3857712"/>
                <a:gd name="connsiteY23" fmla="*/ 136475 h 186257"/>
                <a:gd name="connsiteX24" fmla="*/ 2635855 w 3857712"/>
                <a:gd name="connsiteY24" fmla="*/ 136475 h 186257"/>
                <a:gd name="connsiteX25" fmla="*/ 3151301 w 3857712"/>
                <a:gd name="connsiteY25" fmla="*/ 136475 h 186257"/>
                <a:gd name="connsiteX26" fmla="*/ 3599925 w 3857712"/>
                <a:gd name="connsiteY26" fmla="*/ 136475 h 186257"/>
                <a:gd name="connsiteX27" fmla="*/ 3857713 w 3857712"/>
                <a:gd name="connsiteY27" fmla="*/ 186086 h 186257"/>
                <a:gd name="connsiteX28" fmla="*/ 3857713 w 3857712"/>
                <a:gd name="connsiteY28" fmla="*/ 93129 h 186257"/>
                <a:gd name="connsiteX29" fmla="*/ 3633375 w 3857712"/>
                <a:gd name="connsiteY29" fmla="*/ 49783 h 186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857712" h="186257">
                  <a:moveTo>
                    <a:pt x="3633375" y="49783"/>
                  </a:moveTo>
                  <a:cubicBezTo>
                    <a:pt x="3467898" y="-16365"/>
                    <a:pt x="3283323" y="-16365"/>
                    <a:pt x="3117845" y="49783"/>
                  </a:cubicBezTo>
                  <a:cubicBezTo>
                    <a:pt x="2973911" y="107579"/>
                    <a:pt x="2813225" y="107579"/>
                    <a:pt x="2669291" y="49783"/>
                  </a:cubicBezTo>
                  <a:cubicBezTo>
                    <a:pt x="2587921" y="15003"/>
                    <a:pt x="2500035" y="-1915"/>
                    <a:pt x="2411568" y="172"/>
                  </a:cubicBezTo>
                  <a:cubicBezTo>
                    <a:pt x="2323073" y="-1915"/>
                    <a:pt x="2235164" y="15003"/>
                    <a:pt x="2153761" y="49783"/>
                  </a:cubicBezTo>
                  <a:cubicBezTo>
                    <a:pt x="2082988" y="80250"/>
                    <a:pt x="2006457" y="95039"/>
                    <a:pt x="1929424" y="93129"/>
                  </a:cubicBezTo>
                  <a:cubicBezTo>
                    <a:pt x="1852362" y="95039"/>
                    <a:pt x="1775803" y="80250"/>
                    <a:pt x="1704998" y="49783"/>
                  </a:cubicBezTo>
                  <a:cubicBezTo>
                    <a:pt x="1623572" y="15003"/>
                    <a:pt x="1535639" y="-1915"/>
                    <a:pt x="1447121" y="172"/>
                  </a:cubicBezTo>
                  <a:cubicBezTo>
                    <a:pt x="1358626" y="-1915"/>
                    <a:pt x="1270712" y="15003"/>
                    <a:pt x="1189310" y="49783"/>
                  </a:cubicBezTo>
                  <a:cubicBezTo>
                    <a:pt x="1118537" y="80250"/>
                    <a:pt x="1042005" y="95039"/>
                    <a:pt x="964972" y="93129"/>
                  </a:cubicBezTo>
                  <a:cubicBezTo>
                    <a:pt x="887874" y="95048"/>
                    <a:pt x="811268" y="80245"/>
                    <a:pt x="740435" y="49737"/>
                  </a:cubicBezTo>
                  <a:cubicBezTo>
                    <a:pt x="658972" y="14994"/>
                    <a:pt x="571016" y="-1906"/>
                    <a:pt x="482479" y="172"/>
                  </a:cubicBezTo>
                  <a:cubicBezTo>
                    <a:pt x="393942" y="-1906"/>
                    <a:pt x="305986" y="14994"/>
                    <a:pt x="224524" y="49737"/>
                  </a:cubicBezTo>
                  <a:cubicBezTo>
                    <a:pt x="153694" y="80240"/>
                    <a:pt x="77097" y="95044"/>
                    <a:pt x="0" y="93129"/>
                  </a:cubicBezTo>
                  <a:lnTo>
                    <a:pt x="0" y="186086"/>
                  </a:lnTo>
                  <a:cubicBezTo>
                    <a:pt x="88537" y="188163"/>
                    <a:pt x="176493" y="171264"/>
                    <a:pt x="257956" y="136521"/>
                  </a:cubicBezTo>
                  <a:cubicBezTo>
                    <a:pt x="328793" y="106013"/>
                    <a:pt x="405395" y="91209"/>
                    <a:pt x="482498" y="93129"/>
                  </a:cubicBezTo>
                  <a:cubicBezTo>
                    <a:pt x="559601" y="91209"/>
                    <a:pt x="636202" y="106013"/>
                    <a:pt x="707035" y="136521"/>
                  </a:cubicBezTo>
                  <a:cubicBezTo>
                    <a:pt x="788498" y="171264"/>
                    <a:pt x="876454" y="188163"/>
                    <a:pt x="964991" y="186086"/>
                  </a:cubicBezTo>
                  <a:cubicBezTo>
                    <a:pt x="1053481" y="188173"/>
                    <a:pt x="1141386" y="171255"/>
                    <a:pt x="1222779" y="136475"/>
                  </a:cubicBezTo>
                  <a:cubicBezTo>
                    <a:pt x="1293561" y="106008"/>
                    <a:pt x="1370102" y="91219"/>
                    <a:pt x="1447140" y="93129"/>
                  </a:cubicBezTo>
                  <a:cubicBezTo>
                    <a:pt x="1524201" y="91219"/>
                    <a:pt x="1600760" y="106008"/>
                    <a:pt x="1671566" y="136475"/>
                  </a:cubicBezTo>
                  <a:cubicBezTo>
                    <a:pt x="1752991" y="171255"/>
                    <a:pt x="1840924" y="188173"/>
                    <a:pt x="1929442" y="186086"/>
                  </a:cubicBezTo>
                  <a:cubicBezTo>
                    <a:pt x="2017933" y="188168"/>
                    <a:pt x="2105837" y="171255"/>
                    <a:pt x="2187230" y="136475"/>
                  </a:cubicBezTo>
                  <a:cubicBezTo>
                    <a:pt x="2331188" y="78679"/>
                    <a:pt x="2491897" y="78679"/>
                    <a:pt x="2635855" y="136475"/>
                  </a:cubicBezTo>
                  <a:cubicBezTo>
                    <a:pt x="2801304" y="202618"/>
                    <a:pt x="2985851" y="202618"/>
                    <a:pt x="3151301" y="136475"/>
                  </a:cubicBezTo>
                  <a:cubicBezTo>
                    <a:pt x="3295258" y="78679"/>
                    <a:pt x="3455967" y="78679"/>
                    <a:pt x="3599925" y="136475"/>
                  </a:cubicBezTo>
                  <a:cubicBezTo>
                    <a:pt x="3681318" y="171255"/>
                    <a:pt x="3769223" y="188168"/>
                    <a:pt x="3857713" y="186086"/>
                  </a:cubicBezTo>
                  <a:lnTo>
                    <a:pt x="3857713" y="93129"/>
                  </a:lnTo>
                  <a:cubicBezTo>
                    <a:pt x="3780684" y="95039"/>
                    <a:pt x="3704153" y="80250"/>
                    <a:pt x="3633375" y="49783"/>
                  </a:cubicBezTo>
                  <a:close/>
                </a:path>
              </a:pathLst>
            </a:custGeom>
            <a:grpFill/>
            <a:ln w="46434" cap="flat">
              <a:noFill/>
              <a:prstDash val="solid"/>
              <a:miter/>
            </a:ln>
          </p:spPr>
          <p:txBody>
            <a:bodyPr rtlCol="0" anchor="ctr"/>
            <a:lstStyle/>
            <a:p>
              <a:endParaRPr lang="de-DE" sz="1400" dirty="0">
                <a:latin typeface="Montserrat" panose="00000500000000000000" pitchFamily="2" charset="0"/>
              </a:endParaRPr>
            </a:p>
          </p:txBody>
        </p:sp>
      </p:grpSp>
    </p:spTree>
    <p:extLst>
      <p:ext uri="{BB962C8B-B14F-4D97-AF65-F5344CB8AC3E}">
        <p14:creationId xmlns:p14="http://schemas.microsoft.com/office/powerpoint/2010/main" val="3097275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EECB6B-12F1-7A93-5517-8C64AFBEFC29}"/>
              </a:ext>
            </a:extLst>
          </p:cNvPr>
          <p:cNvSpPr>
            <a:spLocks noGrp="1"/>
          </p:cNvSpPr>
          <p:nvPr>
            <p:ph type="title"/>
          </p:nvPr>
        </p:nvSpPr>
        <p:spPr/>
        <p:txBody>
          <a:bodyPr/>
          <a:lstStyle/>
          <a:p>
            <a:r>
              <a:rPr lang="de-DE" dirty="0"/>
              <a:t>Fazit</a:t>
            </a:r>
          </a:p>
        </p:txBody>
      </p:sp>
      <p:sp>
        <p:nvSpPr>
          <p:cNvPr id="3" name="Inhaltsplatzhalter 2">
            <a:extLst>
              <a:ext uri="{FF2B5EF4-FFF2-40B4-BE49-F238E27FC236}">
                <a16:creationId xmlns:a16="http://schemas.microsoft.com/office/drawing/2014/main" id="{01062187-1C5A-15D9-EB77-F81949B0DB1C}"/>
              </a:ext>
            </a:extLst>
          </p:cNvPr>
          <p:cNvSpPr>
            <a:spLocks noGrp="1"/>
          </p:cNvSpPr>
          <p:nvPr>
            <p:ph idx="1"/>
          </p:nvPr>
        </p:nvSpPr>
        <p:spPr>
          <a:xfrm>
            <a:off x="1461515" y="1890488"/>
            <a:ext cx="8837428" cy="4351338"/>
          </a:xfrm>
        </p:spPr>
        <p:txBody>
          <a:bodyPr>
            <a:normAutofit/>
          </a:bodyPr>
          <a:lstStyle/>
          <a:p>
            <a:pPr marL="0" indent="0">
              <a:buNone/>
            </a:pPr>
            <a:r>
              <a:rPr lang="de-DE" dirty="0"/>
              <a:t>                Sichtbarkeit ist Handeln</a:t>
            </a:r>
          </a:p>
          <a:p>
            <a:pPr marL="0" indent="0">
              <a:buNone/>
            </a:pPr>
            <a:endParaRPr lang="de-DE" dirty="0"/>
          </a:p>
          <a:p>
            <a:pPr marL="0" indent="0">
              <a:buNone/>
            </a:pPr>
            <a:r>
              <a:rPr lang="de-DE" dirty="0"/>
              <a:t>                Sichtbarkeit ist mehr als Publikationen und Vorträge</a:t>
            </a:r>
          </a:p>
          <a:p>
            <a:pPr marL="0" indent="0">
              <a:buNone/>
            </a:pPr>
            <a:endParaRPr lang="de-DE" dirty="0"/>
          </a:p>
          <a:p>
            <a:pPr marL="0" indent="0">
              <a:buNone/>
            </a:pPr>
            <a:r>
              <a:rPr lang="de-DE" dirty="0"/>
              <a:t>                Sichtbarkeitsnormen und Geschlechternormen stehen    	    mitunter im Widerspruch</a:t>
            </a:r>
          </a:p>
          <a:p>
            <a:endParaRPr lang="de-DE" dirty="0"/>
          </a:p>
          <a:p>
            <a:pPr marL="0" indent="0">
              <a:buNone/>
            </a:pPr>
            <a:r>
              <a:rPr lang="de-DE" dirty="0"/>
              <a:t>	     Sichtbarkeit ist gestaltbar</a:t>
            </a:r>
          </a:p>
          <a:p>
            <a:endParaRPr lang="de-DE" dirty="0"/>
          </a:p>
        </p:txBody>
      </p:sp>
      <p:sp>
        <p:nvSpPr>
          <p:cNvPr id="8" name="Stern: 4 Zacken 7">
            <a:extLst>
              <a:ext uri="{FF2B5EF4-FFF2-40B4-BE49-F238E27FC236}">
                <a16:creationId xmlns:a16="http://schemas.microsoft.com/office/drawing/2014/main" id="{71C7AEE9-2CFF-64B9-90DF-73A1DD897C3C}"/>
              </a:ext>
            </a:extLst>
          </p:cNvPr>
          <p:cNvSpPr/>
          <p:nvPr/>
        </p:nvSpPr>
        <p:spPr>
          <a:xfrm>
            <a:off x="2111871" y="2766412"/>
            <a:ext cx="425303" cy="459654"/>
          </a:xfrm>
          <a:prstGeom prst="star4">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tern: 4 Zacken 8">
            <a:extLst>
              <a:ext uri="{FF2B5EF4-FFF2-40B4-BE49-F238E27FC236}">
                <a16:creationId xmlns:a16="http://schemas.microsoft.com/office/drawing/2014/main" id="{67F70DFA-F770-96C8-5D2D-92C9EEBE46AE}"/>
              </a:ext>
            </a:extLst>
          </p:cNvPr>
          <p:cNvSpPr/>
          <p:nvPr/>
        </p:nvSpPr>
        <p:spPr>
          <a:xfrm>
            <a:off x="2111870" y="1838904"/>
            <a:ext cx="425303" cy="459654"/>
          </a:xfrm>
          <a:prstGeom prst="star4">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tern: 4 Zacken 9">
            <a:extLst>
              <a:ext uri="{FF2B5EF4-FFF2-40B4-BE49-F238E27FC236}">
                <a16:creationId xmlns:a16="http://schemas.microsoft.com/office/drawing/2014/main" id="{39856F26-CA4A-B9EA-8C14-C41C6682394A}"/>
              </a:ext>
            </a:extLst>
          </p:cNvPr>
          <p:cNvSpPr/>
          <p:nvPr/>
        </p:nvSpPr>
        <p:spPr>
          <a:xfrm>
            <a:off x="2111871" y="3751873"/>
            <a:ext cx="425303" cy="459654"/>
          </a:xfrm>
          <a:prstGeom prst="star4">
            <a:avLst/>
          </a:prstGeom>
          <a:solidFill>
            <a:srgbClr val="D684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Stern: 4 Zacken 3">
            <a:extLst>
              <a:ext uri="{FF2B5EF4-FFF2-40B4-BE49-F238E27FC236}">
                <a16:creationId xmlns:a16="http://schemas.microsoft.com/office/drawing/2014/main" id="{1372F7F3-C1EF-1B5D-6A11-FC4AD5F54664}"/>
              </a:ext>
            </a:extLst>
          </p:cNvPr>
          <p:cNvSpPr/>
          <p:nvPr/>
        </p:nvSpPr>
        <p:spPr>
          <a:xfrm>
            <a:off x="2124085" y="4909208"/>
            <a:ext cx="425303" cy="459654"/>
          </a:xfrm>
          <a:prstGeom prst="star4">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 name="Group 11">
            <a:extLst>
              <a:ext uri="{FF2B5EF4-FFF2-40B4-BE49-F238E27FC236}">
                <a16:creationId xmlns:a16="http://schemas.microsoft.com/office/drawing/2014/main" id="{81501075-129B-68FF-AC77-9805B19F05C5}"/>
              </a:ext>
            </a:extLst>
          </p:cNvPr>
          <p:cNvGrpSpPr/>
          <p:nvPr/>
        </p:nvGrpSpPr>
        <p:grpSpPr>
          <a:xfrm>
            <a:off x="11065201" y="-261059"/>
            <a:ext cx="2026856" cy="4012932"/>
            <a:chOff x="11231767" y="-174446"/>
            <a:chExt cx="2026856" cy="4012932"/>
          </a:xfrm>
        </p:grpSpPr>
        <p:sp>
          <p:nvSpPr>
            <p:cNvPr id="6" name="Freeform 8">
              <a:extLst>
                <a:ext uri="{FF2B5EF4-FFF2-40B4-BE49-F238E27FC236}">
                  <a16:creationId xmlns:a16="http://schemas.microsoft.com/office/drawing/2014/main" id="{5DBF4417-4B3E-1429-A8DC-AE21E1EDD125}"/>
                </a:ext>
              </a:extLst>
            </p:cNvPr>
            <p:cNvSpPr/>
            <p:nvPr/>
          </p:nvSpPr>
          <p:spPr>
            <a:xfrm rot="3940874">
              <a:off x="10325534" y="1025105"/>
              <a:ext cx="3719614" cy="1907148"/>
            </a:xfrm>
            <a:custGeom>
              <a:avLst/>
              <a:gdLst/>
              <a:ahLst/>
              <a:cxnLst/>
              <a:rect l="l" t="t" r="r" b="b"/>
              <a:pathLst>
                <a:path w="7315200" h="3750703">
                  <a:moveTo>
                    <a:pt x="0" y="0"/>
                  </a:moveTo>
                  <a:lnTo>
                    <a:pt x="7315200" y="0"/>
                  </a:lnTo>
                  <a:lnTo>
                    <a:pt x="7315200" y="3750703"/>
                  </a:lnTo>
                  <a:lnTo>
                    <a:pt x="0" y="375070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DE"/>
            </a:p>
          </p:txBody>
        </p:sp>
        <p:sp>
          <p:nvSpPr>
            <p:cNvPr id="7" name="Freeform 9">
              <a:extLst>
                <a:ext uri="{FF2B5EF4-FFF2-40B4-BE49-F238E27FC236}">
                  <a16:creationId xmlns:a16="http://schemas.microsoft.com/office/drawing/2014/main" id="{4488982F-53D5-7CFD-95C1-2143C4BFB57E}"/>
                </a:ext>
              </a:extLst>
            </p:cNvPr>
            <p:cNvSpPr/>
            <p:nvPr/>
          </p:nvSpPr>
          <p:spPr>
            <a:xfrm rot="3940874">
              <a:off x="10445242" y="731787"/>
              <a:ext cx="3719614" cy="1907148"/>
            </a:xfrm>
            <a:custGeom>
              <a:avLst/>
              <a:gdLst/>
              <a:ahLst/>
              <a:cxnLst/>
              <a:rect l="l" t="t" r="r" b="b"/>
              <a:pathLst>
                <a:path w="7315200" h="3750703">
                  <a:moveTo>
                    <a:pt x="0" y="0"/>
                  </a:moveTo>
                  <a:lnTo>
                    <a:pt x="7315200" y="0"/>
                  </a:lnTo>
                  <a:lnTo>
                    <a:pt x="7315200" y="3750703"/>
                  </a:lnTo>
                  <a:lnTo>
                    <a:pt x="0" y="375070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DE"/>
            </a:p>
          </p:txBody>
        </p:sp>
      </p:grpSp>
      <p:grpSp>
        <p:nvGrpSpPr>
          <p:cNvPr id="12" name="Group 10">
            <a:extLst>
              <a:ext uri="{FF2B5EF4-FFF2-40B4-BE49-F238E27FC236}">
                <a16:creationId xmlns:a16="http://schemas.microsoft.com/office/drawing/2014/main" id="{F8B1CB6F-5234-69C1-9478-7E7CBAC62857}"/>
              </a:ext>
            </a:extLst>
          </p:cNvPr>
          <p:cNvGrpSpPr/>
          <p:nvPr/>
        </p:nvGrpSpPr>
        <p:grpSpPr>
          <a:xfrm rot="5648208">
            <a:off x="237056" y="4627114"/>
            <a:ext cx="1823278" cy="2465397"/>
            <a:chOff x="-35135" y="-1279998"/>
            <a:chExt cx="2285837" cy="3090860"/>
          </a:xfrm>
        </p:grpSpPr>
        <p:sp>
          <p:nvSpPr>
            <p:cNvPr id="13" name="Freeform 6">
              <a:extLst>
                <a:ext uri="{FF2B5EF4-FFF2-40B4-BE49-F238E27FC236}">
                  <a16:creationId xmlns:a16="http://schemas.microsoft.com/office/drawing/2014/main" id="{019E8314-B53F-683F-6449-70B2103A0BA3}"/>
                </a:ext>
              </a:extLst>
            </p:cNvPr>
            <p:cNvSpPr/>
            <p:nvPr/>
          </p:nvSpPr>
          <p:spPr>
            <a:xfrm rot="12391949">
              <a:off x="-35135" y="-1221400"/>
              <a:ext cx="1962700" cy="3032262"/>
            </a:xfrm>
            <a:custGeom>
              <a:avLst/>
              <a:gdLst/>
              <a:ahLst/>
              <a:cxnLst/>
              <a:rect l="l" t="t" r="r" b="b"/>
              <a:pathLst>
                <a:path w="2663398" h="4114800">
                  <a:moveTo>
                    <a:pt x="0" y="0"/>
                  </a:moveTo>
                  <a:lnTo>
                    <a:pt x="2663398" y="0"/>
                  </a:lnTo>
                  <a:lnTo>
                    <a:pt x="2663398"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DE"/>
            </a:p>
          </p:txBody>
        </p:sp>
        <p:sp>
          <p:nvSpPr>
            <p:cNvPr id="14" name="Freeform 7">
              <a:extLst>
                <a:ext uri="{FF2B5EF4-FFF2-40B4-BE49-F238E27FC236}">
                  <a16:creationId xmlns:a16="http://schemas.microsoft.com/office/drawing/2014/main" id="{AC217119-29C3-8360-FA7F-10DD3BC27C71}"/>
                </a:ext>
              </a:extLst>
            </p:cNvPr>
            <p:cNvSpPr/>
            <p:nvPr/>
          </p:nvSpPr>
          <p:spPr>
            <a:xfrm rot="12391949">
              <a:off x="288002" y="-1279998"/>
              <a:ext cx="1962700" cy="3032262"/>
            </a:xfrm>
            <a:custGeom>
              <a:avLst/>
              <a:gdLst/>
              <a:ahLst/>
              <a:cxnLst/>
              <a:rect l="l" t="t" r="r" b="b"/>
              <a:pathLst>
                <a:path w="2663398" h="4114800">
                  <a:moveTo>
                    <a:pt x="0" y="0"/>
                  </a:moveTo>
                  <a:lnTo>
                    <a:pt x="2663398" y="0"/>
                  </a:lnTo>
                  <a:lnTo>
                    <a:pt x="2663398"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DE"/>
            </a:p>
          </p:txBody>
        </p:sp>
      </p:grpSp>
    </p:spTree>
    <p:extLst>
      <p:ext uri="{BB962C8B-B14F-4D97-AF65-F5344CB8AC3E}">
        <p14:creationId xmlns:p14="http://schemas.microsoft.com/office/powerpoint/2010/main" val="3850588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F2E801-3579-B153-D77F-3AA55657966B}"/>
              </a:ext>
            </a:extLst>
          </p:cNvPr>
          <p:cNvSpPr>
            <a:spLocks noGrp="1"/>
          </p:cNvSpPr>
          <p:nvPr>
            <p:ph type="title"/>
          </p:nvPr>
        </p:nvSpPr>
        <p:spPr>
          <a:xfrm>
            <a:off x="838200" y="0"/>
            <a:ext cx="10515600" cy="1325563"/>
          </a:xfrm>
        </p:spPr>
        <p:txBody>
          <a:bodyPr/>
          <a:lstStyle/>
          <a:p>
            <a:r>
              <a:rPr lang="de-DE" dirty="0"/>
              <a:t>Quellen</a:t>
            </a:r>
          </a:p>
        </p:txBody>
      </p:sp>
      <p:sp>
        <p:nvSpPr>
          <p:cNvPr id="4" name="Rectangle 1">
            <a:extLst>
              <a:ext uri="{FF2B5EF4-FFF2-40B4-BE49-F238E27FC236}">
                <a16:creationId xmlns:a16="http://schemas.microsoft.com/office/drawing/2014/main" id="{4F2B7899-A513-9A48-068D-7A6E34713537}"/>
              </a:ext>
            </a:extLst>
          </p:cNvPr>
          <p:cNvSpPr>
            <a:spLocks noGrp="1" noChangeArrowheads="1"/>
          </p:cNvSpPr>
          <p:nvPr>
            <p:ph idx="1"/>
          </p:nvPr>
        </p:nvSpPr>
        <p:spPr bwMode="auto">
          <a:xfrm>
            <a:off x="838200" y="1152952"/>
            <a:ext cx="105156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lang="de-DE" sz="1100" kern="100" dirty="0">
                <a:effectLst/>
                <a:latin typeface="+mj-lt"/>
                <a:ea typeface="Aptos" panose="020B0004020202020204" pitchFamily="34" charset="0"/>
                <a:cs typeface="Times New Roman" panose="02020603050405020304" pitchFamily="18" charset="0"/>
              </a:rPr>
              <a:t>Butler, Judith (2010): Raster des Krieges. Warum wir nicht jedes Leid beklagen. Judith Butler. Aus dem Engl. von Reiner </a:t>
            </a:r>
            <a:r>
              <a:rPr lang="de-DE" sz="1100" kern="100" dirty="0" err="1">
                <a:effectLst/>
                <a:latin typeface="+mj-lt"/>
                <a:ea typeface="Aptos" panose="020B0004020202020204" pitchFamily="34" charset="0"/>
                <a:cs typeface="Times New Roman" panose="02020603050405020304" pitchFamily="18" charset="0"/>
              </a:rPr>
              <a:t>Ansén</a:t>
            </a:r>
            <a:r>
              <a:rPr lang="de-DE" sz="1100" kern="100" dirty="0">
                <a:effectLst/>
                <a:latin typeface="+mj-lt"/>
                <a:ea typeface="Aptos" panose="020B0004020202020204" pitchFamily="34" charset="0"/>
                <a:cs typeface="Times New Roman" panose="02020603050405020304" pitchFamily="18" charset="0"/>
              </a:rPr>
              <a:t>. Frankfurt: Campus-Verl. Online verfügbar unter http://swb.eblib.com/patron/FullRecord.aspx?p=659645.</a:t>
            </a:r>
            <a:endParaRPr kumimoji="0" lang="en-GB" altLang="de-DE" sz="11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err="1">
                <a:ln>
                  <a:noFill/>
                </a:ln>
                <a:solidFill>
                  <a:schemeClr val="tx1"/>
                </a:solidFill>
                <a:effectLst/>
                <a:latin typeface="+mj-lt"/>
                <a:ea typeface="Calibri" panose="020F0502020204030204" pitchFamily="34" charset="0"/>
                <a:cs typeface="Times New Roman" panose="02020603050405020304" pitchFamily="18" charset="0"/>
              </a:rPr>
              <a:t>E</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isenegger</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Mark (2005): Reputation in der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Mediengesellschaft</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Wiesbaden: VS Verlag für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Sozialwissenschaften</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Goldin, Claudia; Rouse, Cecilia (2000): Orchestrating Impartiality: The Impact of “Blind” Auditions on Female Musicians.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American Economic Review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90 (4), S. 715–741. DOI: 10.1257/aer.90.4.715.</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Gomez, L. E.; Bernet, Patrick (2019): Diversity improves performance and outcomes.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Journal of the National Medical Association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111 (4), S. 383–392. DOI: 10.1016/j.jnma.2019.01.006.</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Gurin</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Patricia; Dey, Eric; Hurtado, Sylvia;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Gurin</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Gerald (2002): Diversity and Higher Education: Theory and Impact on Educational Outcomes.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Harvard Educational Review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72 (3), S. 330–367. DOI: 10.17763/haer.72.3.01151786u134n051.</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Herrmann, Sarah D.; Adelman, Robert Mark;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Bodford</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Jessica E.;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Graudejus</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Oliver; Okun, Morris A.; Kwan, Virginia S. Y. (2016): The Effects of a Female Role Model on Academic Performance and Persistence of Women in STEM Courses.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Basic and Applied Social Psychology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38 (5), S. 258–268. DOI: 10.1080/01973533.2016.1209757.</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Lincoln, Anne E.; Pincus, Stephanie; Koster, Janet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Bandows</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Leboy</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Phoebe S. (2012): The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matilda</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effect in science: awards and prizes in the US, 1990s and 2000s.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Social studies of science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42 (2), S. 307–320. DOI: 10.1177/0306312711435830.</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Meta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IFiF</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(2023):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Frauenanteil</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Nobelpreis</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Wie hoch ist der Frauenanteil unter Nobelpreisträger*innen? Online verfügbar unter https://www.innovative-frauen-im-fokus.de/infopool/daten-und-fakten/gender-award-gap/frauenanteil-nobelpreis/, zuletzt aktualisiert am 31.01.2024, zuletzt geprüft am 31.01.2024.</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Paulitz</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Tanja; Wagner, Leonie (2020): Professorinnen - jenseits der "Gläsernen Decke"? Eine qualitative empirische Studie zu geschlechtshierarchisierend. In: </a:t>
            </a:r>
            <a:r>
              <a:rPr kumimoji="0" lang="de-DE"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GENDER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12 (2-2020), S. 133–148. DOI: 10.3224/gender.v12i2.09.</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Peters, Hans Peter (2008): Scientists as public experts. Expectations and responsibilities. In: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Massimiano</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Bucchi</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und Brian Trench (Hg.): Handbook of public communication of science and technology. London: Routledge (Routledge international handbooks), S. 114–128.</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Philipp, Ronja; Fischer, Gabriele; Spagert, Lina; Thiemichen, Stephanie; Thurner, Veronika; Urchs, Stefanie; Wolf, Elke (2025): doing visibility. under review.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In: </a:t>
            </a:r>
            <a:r>
              <a:rPr kumimoji="0" lang="de-DE"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Open Gender Journal</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Prommer, Elizabeth; Stüwe, Julia; Wegner, Juliane (2021): Sichtbarkeit und Vielfalt: Fortschrittsstudie zur Audiovisuellen Diversität. Universität Rostock. Rostock. Online verfügbar unter https://static1.squarespace.com/static/672b6a7044080f328d01a3f9/t/677b113204fa127a90ae10e5/1736118579438/Sichbarkeit-und-Vielfalt-Praesentation_5-Oktober2021.pdf, zuletzt geprüft am 16.01.2025.</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Quimby, Julie L.; Santis, Angela M. (2006): The Influence of Role Models on Women's Career Choices. In: </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The Career Development Quarterly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54 (4), S. 297–306. DOI: 10.1002/j.2161-0045.2006.tb00195.x.</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Ross, Matthew B.; Glennon, Britta M.; </a:t>
            </a:r>
            <a:r>
              <a:rPr kumimoji="0" lang="en-GB"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Murciano-Goroff</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Raviv; Berkes, Enrico G.; Weinberg, Bruce A.; Lane, Julia I. (2022): Women are credited less in science than men.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In: </a:t>
            </a:r>
            <a:r>
              <a:rPr kumimoji="0" lang="de-DE"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Nature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608 (7921), S. 135–145. DOI: 10.1038/s41586-022-04966-w.</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Schimank, Uwe (2010): Reputation statt Wahrheit: Verdrängt der Nebencode den Code?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In: </a:t>
            </a:r>
            <a:r>
              <a:rPr kumimoji="0" lang="en-GB" altLang="de-DE" sz="1100" b="0" i="1"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Soziale</a:t>
            </a:r>
            <a:r>
              <a:rPr kumimoji="0" lang="en-GB"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Systeme </a:t>
            </a: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16 (2). DOI: 10.1515/sosys-2010-0204.</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Shepherd, R. Gordon (1981): Selectivity of Sources: Reporting the Marijuana Controversy.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In: </a:t>
            </a:r>
            <a:r>
              <a:rPr kumimoji="0" lang="de-DE"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Journal </a:t>
            </a:r>
            <a:r>
              <a:rPr kumimoji="0" lang="de-DE" altLang="de-DE" sz="1100" b="0" i="1"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of</a:t>
            </a:r>
            <a:r>
              <a:rPr kumimoji="0" lang="de-DE" altLang="de-DE" sz="1100" b="0" i="1"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Communication </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31 (2), S. 129–137. DOI: 10.1111/j.1460-2466.1981.tb01236.x.</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Statista (2024): EU - Frauenanteil in Forschung und Entwicklung (FuE) | Statista. Online verfügbar unter https://de.statista.com/statistik/daten/studie/1099153/umfrage/frauenanteil-in-forschung-und-entwicklung-fue-in-der-eu/, zuletzt aktualisiert am 03.12.2023, zuletzt geprüft am 06.02.2025.</a:t>
            </a:r>
            <a:endParaRPr kumimoji="0" lang="de-DE" altLang="de-DE" sz="1100" b="0" i="0" u="none" strike="noStrike" cap="none" normalizeH="0" baseline="0" dirty="0" bmk="">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Wharton, Amy S. (2005): The sociology of gender. An introduction to theory and research. </a:t>
            </a: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Malden</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a:t>
            </a: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Mass</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Blackwell </a:t>
            </a: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Publ</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(Key </a:t>
            </a: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themes</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 in </a:t>
            </a:r>
            <a:r>
              <a:rPr kumimoji="0" lang="de-DE" altLang="de-DE" sz="1100" b="0" i="0" u="none" strike="noStrike" cap="none" normalizeH="0" baseline="0" dirty="0" err="1" bmk="">
                <a:ln>
                  <a:noFill/>
                </a:ln>
                <a:solidFill>
                  <a:schemeClr val="tx1"/>
                </a:solidFill>
                <a:effectLst/>
                <a:latin typeface="+mj-lt"/>
                <a:ea typeface="Calibri" panose="020F0502020204030204" pitchFamily="34" charset="0"/>
                <a:cs typeface="Times New Roman" panose="02020603050405020304" pitchFamily="18" charset="0"/>
              </a:rPr>
              <a:t>sociology</a:t>
            </a:r>
            <a:r>
              <a:rPr kumimoji="0" lang="de-DE" altLang="de-DE" sz="1100" b="0" i="0" u="none" strike="noStrike" cap="none" normalizeH="0" baseline="0" dirty="0" bmk="">
                <a:ln>
                  <a:noFill/>
                </a:ln>
                <a:solidFill>
                  <a:schemeClr val="tx1"/>
                </a:solidFill>
                <a:effectLst/>
                <a:latin typeface="+mj-lt"/>
                <a:ea typeface="Calibri" panose="020F0502020204030204" pitchFamily="34" charset="0"/>
                <a:cs typeface="Times New Roman" panose="02020603050405020304" pitchFamily="18" charset="0"/>
              </a:rPr>
              <a:t>)</a:t>
            </a:r>
            <a:r>
              <a:rPr kumimoji="0" lang="de-DE" altLang="de-DE" sz="11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a:t>
            </a:r>
            <a:endParaRPr kumimoji="0" lang="de-DE" altLang="de-DE" sz="1800" b="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2482279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4F4"/>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4F76CC-3BDB-AB42-B099-478FB9A1D4B4}"/>
              </a:ext>
            </a:extLst>
          </p:cNvPr>
          <p:cNvPicPr>
            <a:picLocks noChangeAspect="1"/>
          </p:cNvPicPr>
          <p:nvPr/>
        </p:nvPicPr>
        <p:blipFill>
          <a:blip r:embed="rId2"/>
          <a:stretch>
            <a:fillRect/>
          </a:stretch>
        </p:blipFill>
        <p:spPr>
          <a:xfrm flipH="1">
            <a:off x="-14935" y="5792990"/>
            <a:ext cx="955734" cy="1080000"/>
          </a:xfrm>
          <a:prstGeom prst="rect">
            <a:avLst/>
          </a:prstGeom>
        </p:spPr>
      </p:pic>
      <p:grpSp>
        <p:nvGrpSpPr>
          <p:cNvPr id="3" name="Gruppieren 2">
            <a:extLst>
              <a:ext uri="{FF2B5EF4-FFF2-40B4-BE49-F238E27FC236}">
                <a16:creationId xmlns:a16="http://schemas.microsoft.com/office/drawing/2014/main" id="{A4D8083D-B9C1-7EF6-3A4E-E45E5D03F66F}"/>
              </a:ext>
            </a:extLst>
          </p:cNvPr>
          <p:cNvGrpSpPr/>
          <p:nvPr/>
        </p:nvGrpSpPr>
        <p:grpSpPr>
          <a:xfrm>
            <a:off x="2661007" y="99730"/>
            <a:ext cx="6863137" cy="6613680"/>
            <a:chOff x="3386498" y="798851"/>
            <a:chExt cx="5419002" cy="5222036"/>
          </a:xfrm>
        </p:grpSpPr>
        <p:sp>
          <p:nvSpPr>
            <p:cNvPr id="4" name="Halbbogen 3">
              <a:extLst>
                <a:ext uri="{FF2B5EF4-FFF2-40B4-BE49-F238E27FC236}">
                  <a16:creationId xmlns:a16="http://schemas.microsoft.com/office/drawing/2014/main" id="{2362255E-B0CD-5552-C8E5-D4A9B89405A4}"/>
                </a:ext>
              </a:extLst>
            </p:cNvPr>
            <p:cNvSpPr/>
            <p:nvPr/>
          </p:nvSpPr>
          <p:spPr>
            <a:xfrm>
              <a:off x="3930076" y="1445979"/>
              <a:ext cx="4331845" cy="4331845"/>
            </a:xfrm>
            <a:prstGeom prst="blockArc">
              <a:avLst>
                <a:gd name="adj1" fmla="val 11880000"/>
                <a:gd name="adj2" fmla="val 16200000"/>
                <a:gd name="adj3" fmla="val 4636"/>
              </a:avLst>
            </a:prstGeom>
            <a:noFill/>
            <a:ln>
              <a:solidFill>
                <a:schemeClr val="tx2"/>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de-DE"/>
            </a:p>
          </p:txBody>
        </p:sp>
        <p:sp>
          <p:nvSpPr>
            <p:cNvPr id="5" name="Halbbogen 4">
              <a:extLst>
                <a:ext uri="{FF2B5EF4-FFF2-40B4-BE49-F238E27FC236}">
                  <a16:creationId xmlns:a16="http://schemas.microsoft.com/office/drawing/2014/main" id="{BE4C346C-2C21-EF50-18FC-0B1E6104BB9F}"/>
                </a:ext>
              </a:extLst>
            </p:cNvPr>
            <p:cNvSpPr/>
            <p:nvPr/>
          </p:nvSpPr>
          <p:spPr>
            <a:xfrm>
              <a:off x="3930076" y="1445979"/>
              <a:ext cx="4331845" cy="4331845"/>
            </a:xfrm>
            <a:prstGeom prst="blockArc">
              <a:avLst>
                <a:gd name="adj1" fmla="val 7560000"/>
                <a:gd name="adj2" fmla="val 11880000"/>
                <a:gd name="adj3" fmla="val 4636"/>
              </a:avLst>
            </a:prstGeom>
            <a:noFill/>
            <a:ln>
              <a:solidFill>
                <a:schemeClr val="tx2"/>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de-DE"/>
            </a:p>
          </p:txBody>
        </p:sp>
        <p:sp>
          <p:nvSpPr>
            <p:cNvPr id="6" name="Halbbogen 5">
              <a:extLst>
                <a:ext uri="{FF2B5EF4-FFF2-40B4-BE49-F238E27FC236}">
                  <a16:creationId xmlns:a16="http://schemas.microsoft.com/office/drawing/2014/main" id="{232A2630-A3E4-B6A1-E689-B906CF03A7B7}"/>
                </a:ext>
              </a:extLst>
            </p:cNvPr>
            <p:cNvSpPr/>
            <p:nvPr/>
          </p:nvSpPr>
          <p:spPr>
            <a:xfrm>
              <a:off x="3930076" y="1445979"/>
              <a:ext cx="4331845" cy="4331845"/>
            </a:xfrm>
            <a:prstGeom prst="blockArc">
              <a:avLst>
                <a:gd name="adj1" fmla="val 3240000"/>
                <a:gd name="adj2" fmla="val 7560000"/>
                <a:gd name="adj3" fmla="val 4636"/>
              </a:avLst>
            </a:prstGeom>
            <a:noFill/>
            <a:ln>
              <a:solidFill>
                <a:schemeClr val="tx2"/>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de-DE"/>
            </a:p>
          </p:txBody>
        </p:sp>
        <p:sp>
          <p:nvSpPr>
            <p:cNvPr id="7" name="Halbbogen 6">
              <a:extLst>
                <a:ext uri="{FF2B5EF4-FFF2-40B4-BE49-F238E27FC236}">
                  <a16:creationId xmlns:a16="http://schemas.microsoft.com/office/drawing/2014/main" id="{8B3F2E34-CFC7-7F8C-C7E5-E543630C07E2}"/>
                </a:ext>
              </a:extLst>
            </p:cNvPr>
            <p:cNvSpPr/>
            <p:nvPr/>
          </p:nvSpPr>
          <p:spPr>
            <a:xfrm>
              <a:off x="3930076" y="1445979"/>
              <a:ext cx="4331845" cy="4331845"/>
            </a:xfrm>
            <a:prstGeom prst="blockArc">
              <a:avLst>
                <a:gd name="adj1" fmla="val 20520000"/>
                <a:gd name="adj2" fmla="val 3240000"/>
                <a:gd name="adj3" fmla="val 4636"/>
              </a:avLst>
            </a:prstGeom>
            <a:noFill/>
            <a:ln>
              <a:solidFill>
                <a:schemeClr val="tx2"/>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de-DE"/>
            </a:p>
          </p:txBody>
        </p:sp>
        <p:sp>
          <p:nvSpPr>
            <p:cNvPr id="8" name="Halbbogen 7">
              <a:extLst>
                <a:ext uri="{FF2B5EF4-FFF2-40B4-BE49-F238E27FC236}">
                  <a16:creationId xmlns:a16="http://schemas.microsoft.com/office/drawing/2014/main" id="{7E3AB633-AC5D-BC5B-B73F-15F1EA904140}"/>
                </a:ext>
              </a:extLst>
            </p:cNvPr>
            <p:cNvSpPr/>
            <p:nvPr/>
          </p:nvSpPr>
          <p:spPr>
            <a:xfrm>
              <a:off x="3930076" y="1445979"/>
              <a:ext cx="4331845" cy="4331845"/>
            </a:xfrm>
            <a:prstGeom prst="blockArc">
              <a:avLst>
                <a:gd name="adj1" fmla="val 16200000"/>
                <a:gd name="adj2" fmla="val 20520000"/>
                <a:gd name="adj3" fmla="val 4636"/>
              </a:avLst>
            </a:prstGeom>
            <a:noFill/>
            <a:ln>
              <a:solidFill>
                <a:schemeClr val="tx2"/>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a:lstStyle/>
            <a:p>
              <a:endParaRPr lang="de-DE"/>
            </a:p>
          </p:txBody>
        </p:sp>
        <p:sp>
          <p:nvSpPr>
            <p:cNvPr id="9" name="Freihandform: Form 8">
              <a:extLst>
                <a:ext uri="{FF2B5EF4-FFF2-40B4-BE49-F238E27FC236}">
                  <a16:creationId xmlns:a16="http://schemas.microsoft.com/office/drawing/2014/main" id="{DE78EF49-E2EB-C790-4492-149B7F1E5B11}"/>
                </a:ext>
              </a:extLst>
            </p:cNvPr>
            <p:cNvSpPr/>
            <p:nvPr/>
          </p:nvSpPr>
          <p:spPr>
            <a:xfrm>
              <a:off x="5047982" y="2563885"/>
              <a:ext cx="2096034" cy="2096034"/>
            </a:xfrm>
            <a:custGeom>
              <a:avLst/>
              <a:gdLst>
                <a:gd name="connsiteX0" fmla="*/ 0 w 2096034"/>
                <a:gd name="connsiteY0" fmla="*/ 1048017 h 2096034"/>
                <a:gd name="connsiteX1" fmla="*/ 1048017 w 2096034"/>
                <a:gd name="connsiteY1" fmla="*/ 0 h 2096034"/>
                <a:gd name="connsiteX2" fmla="*/ 2096034 w 2096034"/>
                <a:gd name="connsiteY2" fmla="*/ 1048017 h 2096034"/>
                <a:gd name="connsiteX3" fmla="*/ 1048017 w 2096034"/>
                <a:gd name="connsiteY3" fmla="*/ 2096034 h 2096034"/>
                <a:gd name="connsiteX4" fmla="*/ 0 w 2096034"/>
                <a:gd name="connsiteY4" fmla="*/ 1048017 h 2096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6034" h="2096034">
                  <a:moveTo>
                    <a:pt x="0" y="1048017"/>
                  </a:moveTo>
                  <a:cubicBezTo>
                    <a:pt x="0" y="469213"/>
                    <a:pt x="469213" y="0"/>
                    <a:pt x="1048017" y="0"/>
                  </a:cubicBezTo>
                  <a:cubicBezTo>
                    <a:pt x="1626821" y="0"/>
                    <a:pt x="2096034" y="469213"/>
                    <a:pt x="2096034" y="1048017"/>
                  </a:cubicBezTo>
                  <a:cubicBezTo>
                    <a:pt x="2096034" y="1626821"/>
                    <a:pt x="1626821" y="2096034"/>
                    <a:pt x="1048017" y="2096034"/>
                  </a:cubicBezTo>
                  <a:cubicBezTo>
                    <a:pt x="469213" y="2096034"/>
                    <a:pt x="0" y="1626821"/>
                    <a:pt x="0" y="1048017"/>
                  </a:cubicBezTo>
                  <a:close/>
                </a:path>
              </a:pathLst>
            </a:custGeom>
            <a:solidFill>
              <a:schemeClr val="tx2"/>
            </a:solidFill>
            <a:ln>
              <a:solidFill>
                <a:schemeClr val="tx2"/>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34897" tIns="334897" rIns="334897" bIns="334897" numCol="1" spcCol="1270" anchor="ctr" anchorCtr="0">
              <a:noAutofit/>
            </a:bodyPr>
            <a:lstStyle/>
            <a:p>
              <a:pPr marL="0" lvl="0" indent="0" algn="ctr" defTabSz="977900">
                <a:lnSpc>
                  <a:spcPct val="100000"/>
                </a:lnSpc>
                <a:spcBef>
                  <a:spcPct val="0"/>
                </a:spcBef>
                <a:spcAft>
                  <a:spcPct val="35000"/>
                </a:spcAft>
                <a:buNone/>
              </a:pPr>
              <a:endParaRPr lang="de-DE" sz="2200" b="1" i="0" kern="1200"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10" name="Freihandform: Form 9">
              <a:extLst>
                <a:ext uri="{FF2B5EF4-FFF2-40B4-BE49-F238E27FC236}">
                  <a16:creationId xmlns:a16="http://schemas.microsoft.com/office/drawing/2014/main" id="{9BB78C28-2DB3-8B2D-9AED-805D9378B51B}"/>
                </a:ext>
              </a:extLst>
            </p:cNvPr>
            <p:cNvSpPr/>
            <p:nvPr/>
          </p:nvSpPr>
          <p:spPr>
            <a:xfrm>
              <a:off x="5398662" y="798851"/>
              <a:ext cx="1394673" cy="1394673"/>
            </a:xfrm>
            <a:custGeom>
              <a:avLst/>
              <a:gdLst>
                <a:gd name="connsiteX0" fmla="*/ 0 w 1394673"/>
                <a:gd name="connsiteY0" fmla="*/ 697337 h 1394673"/>
                <a:gd name="connsiteX1" fmla="*/ 697337 w 1394673"/>
                <a:gd name="connsiteY1" fmla="*/ 0 h 1394673"/>
                <a:gd name="connsiteX2" fmla="*/ 1394674 w 1394673"/>
                <a:gd name="connsiteY2" fmla="*/ 697337 h 1394673"/>
                <a:gd name="connsiteX3" fmla="*/ 697337 w 1394673"/>
                <a:gd name="connsiteY3" fmla="*/ 1394674 h 1394673"/>
                <a:gd name="connsiteX4" fmla="*/ 0 w 1394673"/>
                <a:gd name="connsiteY4" fmla="*/ 697337 h 139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673" h="1394673">
                  <a:moveTo>
                    <a:pt x="0" y="697337"/>
                  </a:moveTo>
                  <a:cubicBezTo>
                    <a:pt x="0" y="312208"/>
                    <a:pt x="312208" y="0"/>
                    <a:pt x="697337" y="0"/>
                  </a:cubicBezTo>
                  <a:cubicBezTo>
                    <a:pt x="1082466" y="0"/>
                    <a:pt x="1394674" y="312208"/>
                    <a:pt x="1394674" y="697337"/>
                  </a:cubicBezTo>
                  <a:cubicBezTo>
                    <a:pt x="1394674" y="1082466"/>
                    <a:pt x="1082466" y="1394674"/>
                    <a:pt x="697337" y="1394674"/>
                  </a:cubicBezTo>
                  <a:cubicBezTo>
                    <a:pt x="312208" y="1394674"/>
                    <a:pt x="0" y="1082466"/>
                    <a:pt x="0" y="697337"/>
                  </a:cubicBezTo>
                  <a:close/>
                </a:path>
              </a:pathLst>
            </a:custGeom>
            <a:solidFill>
              <a:schemeClr val="bg1">
                <a:lumMod val="95000"/>
              </a:schemeClr>
            </a:solidFill>
            <a:ln w="2540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04245" tIns="204245" rIns="204245" bIns="204245" numCol="1" spcCol="1270" anchor="ctr" anchorCtr="0">
              <a:noAutofit/>
            </a:bodyPr>
            <a:lstStyle/>
            <a:p>
              <a:pPr marL="0" lvl="0" indent="0" algn="ctr" defTabSz="1422400">
                <a:lnSpc>
                  <a:spcPct val="90000"/>
                </a:lnSpc>
                <a:spcBef>
                  <a:spcPct val="0"/>
                </a:spcBef>
                <a:spcAft>
                  <a:spcPct val="35000"/>
                </a:spcAft>
                <a:buNone/>
              </a:pPr>
              <a:r>
                <a:rPr lang="de-DE" sz="1600" b="1" dirty="0">
                  <a:solidFill>
                    <a:schemeClr val="tx1">
                      <a:lumMod val="75000"/>
                      <a:lumOff val="25000"/>
                    </a:schemeClr>
                  </a:solidFill>
                  <a:latin typeface="Cormorant" pitchFamily="2" charset="0"/>
                  <a:ea typeface="Cormorant" pitchFamily="2" charset="0"/>
                  <a:cs typeface="Cormorant" pitchFamily="2" charset="0"/>
                </a:rPr>
                <a:t>Modul 1</a:t>
              </a:r>
            </a:p>
            <a:p>
              <a:pPr marL="0" lvl="0" indent="0" algn="ctr" defTabSz="1422400">
                <a:lnSpc>
                  <a:spcPct val="90000"/>
                </a:lnSpc>
                <a:spcBef>
                  <a:spcPct val="0"/>
                </a:spcBef>
                <a:spcAft>
                  <a:spcPct val="35000"/>
                </a:spcAft>
                <a:buNone/>
              </a:pPr>
              <a:r>
                <a:rPr lang="de-DE" sz="1600" i="0" kern="1200" dirty="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„Sichtbar werden - warum es zählt“</a:t>
              </a:r>
            </a:p>
          </p:txBody>
        </p:sp>
        <p:sp>
          <p:nvSpPr>
            <p:cNvPr id="11" name="Freihandform: Form 10">
              <a:extLst>
                <a:ext uri="{FF2B5EF4-FFF2-40B4-BE49-F238E27FC236}">
                  <a16:creationId xmlns:a16="http://schemas.microsoft.com/office/drawing/2014/main" id="{BECDF8D2-83EE-C725-DD73-D210D0708C44}"/>
                </a:ext>
              </a:extLst>
            </p:cNvPr>
            <p:cNvSpPr/>
            <p:nvPr/>
          </p:nvSpPr>
          <p:spPr>
            <a:xfrm>
              <a:off x="7410827" y="2260773"/>
              <a:ext cx="1394673" cy="1394673"/>
            </a:xfrm>
            <a:custGeom>
              <a:avLst/>
              <a:gdLst>
                <a:gd name="connsiteX0" fmla="*/ 0 w 1394673"/>
                <a:gd name="connsiteY0" fmla="*/ 697337 h 1394673"/>
                <a:gd name="connsiteX1" fmla="*/ 697337 w 1394673"/>
                <a:gd name="connsiteY1" fmla="*/ 0 h 1394673"/>
                <a:gd name="connsiteX2" fmla="*/ 1394674 w 1394673"/>
                <a:gd name="connsiteY2" fmla="*/ 697337 h 1394673"/>
                <a:gd name="connsiteX3" fmla="*/ 697337 w 1394673"/>
                <a:gd name="connsiteY3" fmla="*/ 1394674 h 1394673"/>
                <a:gd name="connsiteX4" fmla="*/ 0 w 1394673"/>
                <a:gd name="connsiteY4" fmla="*/ 697337 h 139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673" h="1394673">
                  <a:moveTo>
                    <a:pt x="0" y="697337"/>
                  </a:moveTo>
                  <a:cubicBezTo>
                    <a:pt x="0" y="312208"/>
                    <a:pt x="312208" y="0"/>
                    <a:pt x="697337" y="0"/>
                  </a:cubicBezTo>
                  <a:cubicBezTo>
                    <a:pt x="1082466" y="0"/>
                    <a:pt x="1394674" y="312208"/>
                    <a:pt x="1394674" y="697337"/>
                  </a:cubicBezTo>
                  <a:cubicBezTo>
                    <a:pt x="1394674" y="1082466"/>
                    <a:pt x="1082466" y="1394674"/>
                    <a:pt x="697337" y="1394674"/>
                  </a:cubicBezTo>
                  <a:cubicBezTo>
                    <a:pt x="312208" y="1394674"/>
                    <a:pt x="0" y="1082466"/>
                    <a:pt x="0" y="697337"/>
                  </a:cubicBezTo>
                  <a:close/>
                </a:path>
              </a:pathLst>
            </a:custGeom>
            <a:solidFill>
              <a:schemeClr val="bg1">
                <a:lumMod val="95000"/>
              </a:schemeClr>
            </a:solidFill>
            <a:ln w="25400">
              <a:solidFill>
                <a:schemeClr val="tx2"/>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44885" tIns="244885" rIns="244885" bIns="244885" numCol="1" spcCol="1270" anchor="ctr" anchorCtr="0">
              <a:noAutofit/>
            </a:bodyPr>
            <a:lstStyle/>
            <a:p>
              <a:pPr marL="0" lvl="0" indent="0" algn="ctr" defTabSz="1422400">
                <a:lnSpc>
                  <a:spcPct val="90000"/>
                </a:lnSpc>
                <a:spcBef>
                  <a:spcPct val="0"/>
                </a:spcBef>
                <a:spcAft>
                  <a:spcPct val="35000"/>
                </a:spcAft>
                <a:buNone/>
              </a:pPr>
              <a:br>
                <a:rPr lang="de-DE" sz="1600" kern="1200" dirty="0"/>
              </a:br>
              <a:r>
                <a:rPr lang="de-DE" sz="1600" dirty="0">
                  <a:solidFill>
                    <a:schemeClr val="tx1">
                      <a:lumMod val="75000"/>
                      <a:lumOff val="25000"/>
                    </a:schemeClr>
                  </a:solidFill>
                  <a:latin typeface="Cormorant" pitchFamily="2" charset="0"/>
                  <a:ea typeface="Cormorant" pitchFamily="2" charset="0"/>
                  <a:cs typeface="Cormorant" pitchFamily="2" charset="0"/>
                </a:rPr>
                <a:t>Modul 2</a:t>
              </a:r>
            </a:p>
            <a:p>
              <a:pPr marL="0" lvl="0" indent="0" algn="ctr" defTabSz="1422400">
                <a:lnSpc>
                  <a:spcPct val="90000"/>
                </a:lnSpc>
                <a:spcBef>
                  <a:spcPct val="0"/>
                </a:spcBef>
                <a:spcAft>
                  <a:spcPct val="35000"/>
                </a:spcAft>
                <a:buNone/>
              </a:pPr>
              <a:r>
                <a:rPr lang="de-DE" sz="1600" b="0" i="0" kern="1200" dirty="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„Was beschäftigt mich?“</a:t>
              </a:r>
            </a:p>
            <a:p>
              <a:pPr marL="0" lvl="0" indent="0" algn="ctr" defTabSz="1422400">
                <a:lnSpc>
                  <a:spcPct val="90000"/>
                </a:lnSpc>
                <a:spcBef>
                  <a:spcPct val="0"/>
                </a:spcBef>
                <a:spcAft>
                  <a:spcPct val="35000"/>
                </a:spcAft>
                <a:buNone/>
              </a:pPr>
              <a:endParaRPr lang="de-DE" sz="1600" kern="1200" dirty="0"/>
            </a:p>
          </p:txBody>
        </p:sp>
        <p:sp>
          <p:nvSpPr>
            <p:cNvPr id="12" name="Freihandform: Form 11">
              <a:extLst>
                <a:ext uri="{FF2B5EF4-FFF2-40B4-BE49-F238E27FC236}">
                  <a16:creationId xmlns:a16="http://schemas.microsoft.com/office/drawing/2014/main" id="{9F8C5F31-991E-2A1F-4AB4-B6B260131EA3}"/>
                </a:ext>
              </a:extLst>
            </p:cNvPr>
            <p:cNvSpPr/>
            <p:nvPr/>
          </p:nvSpPr>
          <p:spPr>
            <a:xfrm>
              <a:off x="6642248" y="4626214"/>
              <a:ext cx="1394673" cy="1394673"/>
            </a:xfrm>
            <a:custGeom>
              <a:avLst/>
              <a:gdLst>
                <a:gd name="connsiteX0" fmla="*/ 0 w 1394673"/>
                <a:gd name="connsiteY0" fmla="*/ 697337 h 1394673"/>
                <a:gd name="connsiteX1" fmla="*/ 697337 w 1394673"/>
                <a:gd name="connsiteY1" fmla="*/ 0 h 1394673"/>
                <a:gd name="connsiteX2" fmla="*/ 1394674 w 1394673"/>
                <a:gd name="connsiteY2" fmla="*/ 697337 h 1394673"/>
                <a:gd name="connsiteX3" fmla="*/ 697337 w 1394673"/>
                <a:gd name="connsiteY3" fmla="*/ 1394674 h 1394673"/>
                <a:gd name="connsiteX4" fmla="*/ 0 w 1394673"/>
                <a:gd name="connsiteY4" fmla="*/ 697337 h 139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673" h="1394673">
                  <a:moveTo>
                    <a:pt x="0" y="697337"/>
                  </a:moveTo>
                  <a:cubicBezTo>
                    <a:pt x="0" y="312208"/>
                    <a:pt x="312208" y="0"/>
                    <a:pt x="697337" y="0"/>
                  </a:cubicBezTo>
                  <a:cubicBezTo>
                    <a:pt x="1082466" y="0"/>
                    <a:pt x="1394674" y="312208"/>
                    <a:pt x="1394674" y="697337"/>
                  </a:cubicBezTo>
                  <a:cubicBezTo>
                    <a:pt x="1394674" y="1082466"/>
                    <a:pt x="1082466" y="1394674"/>
                    <a:pt x="697337" y="1394674"/>
                  </a:cubicBezTo>
                  <a:cubicBezTo>
                    <a:pt x="312208" y="1394674"/>
                    <a:pt x="0" y="1082466"/>
                    <a:pt x="0" y="697337"/>
                  </a:cubicBezTo>
                  <a:close/>
                </a:path>
              </a:pathLst>
            </a:custGeom>
            <a:solidFill>
              <a:schemeClr val="bg1">
                <a:lumMod val="95000"/>
              </a:schemeClr>
            </a:solidFill>
            <a:ln w="25400">
              <a:solidFill>
                <a:schemeClr val="tx2"/>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44885" tIns="244885" rIns="244885" bIns="244885" numCol="1" spcCol="1270" anchor="ctr" anchorCtr="0">
              <a:noAutofit/>
            </a:bodyPr>
            <a:lstStyle/>
            <a:p>
              <a:pPr marL="0" lvl="0" indent="0" algn="ctr" defTabSz="1422400">
                <a:lnSpc>
                  <a:spcPct val="90000"/>
                </a:lnSpc>
                <a:spcBef>
                  <a:spcPct val="0"/>
                </a:spcBef>
                <a:spcAft>
                  <a:spcPct val="35000"/>
                </a:spcAft>
                <a:buNone/>
              </a:pPr>
              <a:endParaRPr lang="de-DE" sz="3200" dirty="0">
                <a:latin typeface="Roboto Medium" panose="02000000000000000000" pitchFamily="2" charset="0"/>
                <a:ea typeface="Roboto Medium" panose="02000000000000000000" pitchFamily="2" charset="0"/>
              </a:endParaRPr>
            </a:p>
            <a:p>
              <a:pPr marL="0" lvl="0" indent="0" algn="ctr" defTabSz="1422400">
                <a:lnSpc>
                  <a:spcPct val="90000"/>
                </a:lnSpc>
                <a:spcBef>
                  <a:spcPct val="0"/>
                </a:spcBef>
                <a:spcAft>
                  <a:spcPct val="35000"/>
                </a:spcAft>
                <a:buNone/>
              </a:pPr>
              <a:endParaRPr lang="de-DE" sz="3200" b="0" i="0" kern="1200" dirty="0">
                <a:latin typeface="Roboto Medium" panose="02000000000000000000" pitchFamily="2" charset="0"/>
                <a:ea typeface="Roboto Medium" panose="02000000000000000000" pitchFamily="2" charset="0"/>
              </a:endParaRPr>
            </a:p>
            <a:p>
              <a:pPr marL="0" lvl="0" indent="0" algn="ctr" defTabSz="1422400">
                <a:lnSpc>
                  <a:spcPct val="90000"/>
                </a:lnSpc>
                <a:spcBef>
                  <a:spcPct val="0"/>
                </a:spcBef>
                <a:spcAft>
                  <a:spcPct val="35000"/>
                </a:spcAft>
                <a:buNone/>
              </a:pPr>
              <a:endParaRPr lang="de-DE" sz="3200" dirty="0">
                <a:latin typeface="Roboto Medium" panose="02000000000000000000" pitchFamily="2" charset="0"/>
                <a:ea typeface="Roboto Medium" panose="02000000000000000000" pitchFamily="2" charset="0"/>
              </a:endParaRPr>
            </a:p>
            <a:p>
              <a:pPr algn="ctr" defTabSz="1422400">
                <a:lnSpc>
                  <a:spcPct val="90000"/>
                </a:lnSpc>
                <a:spcBef>
                  <a:spcPct val="0"/>
                </a:spcBef>
                <a:spcAft>
                  <a:spcPct val="35000"/>
                </a:spcAft>
              </a:pPr>
              <a:r>
                <a:rPr lang="de-DE" sz="1600" dirty="0">
                  <a:solidFill>
                    <a:schemeClr val="tx1">
                      <a:lumMod val="75000"/>
                      <a:lumOff val="25000"/>
                    </a:schemeClr>
                  </a:solidFill>
                  <a:latin typeface="Cormorant" pitchFamily="2" charset="0"/>
                  <a:ea typeface="Cormorant" pitchFamily="2" charset="0"/>
                  <a:cs typeface="Cormorant" pitchFamily="2" charset="0"/>
                </a:rPr>
                <a:t>Modul 3</a:t>
              </a:r>
              <a:endParaRPr lang="de-DE" sz="1600" b="0" i="0" kern="1200" dirty="0">
                <a:solidFill>
                  <a:schemeClr val="tx1">
                    <a:lumMod val="75000"/>
                    <a:lumOff val="25000"/>
                  </a:schemeClr>
                </a:solidFill>
                <a:latin typeface="Roboto Medium" panose="02000000000000000000" pitchFamily="2" charset="0"/>
                <a:ea typeface="Roboto Medium" panose="02000000000000000000" pitchFamily="2" charset="0"/>
              </a:endParaRPr>
            </a:p>
            <a:p>
              <a:pPr marL="0" lvl="0" indent="0" algn="ctr" defTabSz="1422400">
                <a:lnSpc>
                  <a:spcPct val="90000"/>
                </a:lnSpc>
                <a:spcBef>
                  <a:spcPct val="0"/>
                </a:spcBef>
                <a:spcAft>
                  <a:spcPct val="35000"/>
                </a:spcAft>
                <a:buNone/>
              </a:pPr>
              <a:r>
                <a:rPr lang="de-DE" sz="1600" b="0" i="0" kern="1200" dirty="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„Sichtbar sein – was mache ich schon?“</a:t>
              </a:r>
            </a:p>
            <a:p>
              <a:pPr marL="0" lvl="0" indent="0" algn="ctr" defTabSz="1422400">
                <a:lnSpc>
                  <a:spcPct val="90000"/>
                </a:lnSpc>
                <a:spcBef>
                  <a:spcPct val="0"/>
                </a:spcBef>
                <a:spcAft>
                  <a:spcPct val="35000"/>
                </a:spcAft>
                <a:buNone/>
              </a:pPr>
              <a:endParaRPr lang="de-DE" sz="3200" b="0" i="0" kern="1200" dirty="0">
                <a:latin typeface="Roboto Medium" panose="02000000000000000000" pitchFamily="2" charset="0"/>
                <a:ea typeface="Roboto Medium" panose="02000000000000000000" pitchFamily="2" charset="0"/>
              </a:endParaRPr>
            </a:p>
            <a:p>
              <a:pPr marL="0" lvl="0" indent="0" algn="ctr" defTabSz="1422400">
                <a:lnSpc>
                  <a:spcPct val="90000"/>
                </a:lnSpc>
                <a:spcBef>
                  <a:spcPct val="0"/>
                </a:spcBef>
                <a:spcAft>
                  <a:spcPct val="35000"/>
                </a:spcAft>
                <a:buNone/>
              </a:pPr>
              <a:endParaRPr lang="de-DE" sz="3200" kern="1200" dirty="0"/>
            </a:p>
            <a:p>
              <a:pPr marL="0" lvl="0" indent="0" algn="ctr" defTabSz="1422400">
                <a:lnSpc>
                  <a:spcPct val="90000"/>
                </a:lnSpc>
                <a:spcBef>
                  <a:spcPct val="0"/>
                </a:spcBef>
                <a:spcAft>
                  <a:spcPct val="35000"/>
                </a:spcAft>
                <a:buNone/>
              </a:pPr>
              <a:endParaRPr lang="de-DE" sz="3200" kern="1200" dirty="0"/>
            </a:p>
          </p:txBody>
        </p:sp>
        <p:sp>
          <p:nvSpPr>
            <p:cNvPr id="13" name="Freihandform: Form 12">
              <a:extLst>
                <a:ext uri="{FF2B5EF4-FFF2-40B4-BE49-F238E27FC236}">
                  <a16:creationId xmlns:a16="http://schemas.microsoft.com/office/drawing/2014/main" id="{5A754060-6C63-8EE1-E8B2-2D24623BD285}"/>
                </a:ext>
              </a:extLst>
            </p:cNvPr>
            <p:cNvSpPr/>
            <p:nvPr/>
          </p:nvSpPr>
          <p:spPr>
            <a:xfrm>
              <a:off x="4155077" y="4626214"/>
              <a:ext cx="1394673" cy="1394673"/>
            </a:xfrm>
            <a:custGeom>
              <a:avLst/>
              <a:gdLst>
                <a:gd name="connsiteX0" fmla="*/ 0 w 1394673"/>
                <a:gd name="connsiteY0" fmla="*/ 697337 h 1394673"/>
                <a:gd name="connsiteX1" fmla="*/ 697337 w 1394673"/>
                <a:gd name="connsiteY1" fmla="*/ 0 h 1394673"/>
                <a:gd name="connsiteX2" fmla="*/ 1394674 w 1394673"/>
                <a:gd name="connsiteY2" fmla="*/ 697337 h 1394673"/>
                <a:gd name="connsiteX3" fmla="*/ 697337 w 1394673"/>
                <a:gd name="connsiteY3" fmla="*/ 1394674 h 1394673"/>
                <a:gd name="connsiteX4" fmla="*/ 0 w 1394673"/>
                <a:gd name="connsiteY4" fmla="*/ 697337 h 139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673" h="1394673">
                  <a:moveTo>
                    <a:pt x="0" y="697337"/>
                  </a:moveTo>
                  <a:cubicBezTo>
                    <a:pt x="0" y="312208"/>
                    <a:pt x="312208" y="0"/>
                    <a:pt x="697337" y="0"/>
                  </a:cubicBezTo>
                  <a:cubicBezTo>
                    <a:pt x="1082466" y="0"/>
                    <a:pt x="1394674" y="312208"/>
                    <a:pt x="1394674" y="697337"/>
                  </a:cubicBezTo>
                  <a:cubicBezTo>
                    <a:pt x="1394674" y="1082466"/>
                    <a:pt x="1082466" y="1394674"/>
                    <a:pt x="697337" y="1394674"/>
                  </a:cubicBezTo>
                  <a:cubicBezTo>
                    <a:pt x="312208" y="1394674"/>
                    <a:pt x="0" y="1082466"/>
                    <a:pt x="0" y="697337"/>
                  </a:cubicBezTo>
                  <a:close/>
                </a:path>
              </a:pathLst>
            </a:custGeom>
            <a:solidFill>
              <a:schemeClr val="bg1">
                <a:lumMod val="95000"/>
              </a:schemeClr>
            </a:solidFill>
            <a:ln w="25400">
              <a:solidFill>
                <a:schemeClr val="tx2"/>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44885" tIns="244885" rIns="244885" bIns="244885" numCol="1" spcCol="1270" anchor="ctr" anchorCtr="0">
              <a:noAutofit/>
            </a:bodyPr>
            <a:lstStyle/>
            <a:p>
              <a:pPr marL="0" lvl="0" indent="0" algn="ctr" defTabSz="1422400">
                <a:lnSpc>
                  <a:spcPct val="90000"/>
                </a:lnSpc>
                <a:spcBef>
                  <a:spcPct val="0"/>
                </a:spcBef>
                <a:spcAft>
                  <a:spcPct val="35000"/>
                </a:spcAft>
                <a:buNone/>
              </a:pPr>
              <a:r>
                <a:rPr lang="de-DE" sz="1600" b="1" kern="1200" dirty="0">
                  <a:solidFill>
                    <a:schemeClr val="tx1">
                      <a:lumMod val="75000"/>
                      <a:lumOff val="25000"/>
                    </a:schemeClr>
                  </a:solidFill>
                  <a:latin typeface="Cormorant" pitchFamily="2" charset="0"/>
                  <a:ea typeface="Cormorant" pitchFamily="2" charset="0"/>
                  <a:cs typeface="Cormorant" pitchFamily="2" charset="0"/>
                </a:rPr>
                <a:t>Modul 4</a:t>
              </a:r>
            </a:p>
            <a:p>
              <a:pPr marL="0" lvl="0" indent="0" algn="ctr" defTabSz="1422400">
                <a:lnSpc>
                  <a:spcPct val="90000"/>
                </a:lnSpc>
                <a:spcBef>
                  <a:spcPct val="0"/>
                </a:spcBef>
                <a:spcAft>
                  <a:spcPct val="35000"/>
                </a:spcAft>
                <a:buNone/>
              </a:pPr>
              <a:r>
                <a:rPr lang="de-DE" sz="1600" kern="1200" dirty="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„Ziele entwickeln, Prioritäten setzen!“</a:t>
              </a:r>
            </a:p>
            <a:p>
              <a:pPr marL="0" lvl="0" indent="0" algn="ctr" defTabSz="1422400">
                <a:lnSpc>
                  <a:spcPct val="90000"/>
                </a:lnSpc>
                <a:spcBef>
                  <a:spcPct val="0"/>
                </a:spcBef>
                <a:spcAft>
                  <a:spcPct val="35000"/>
                </a:spcAft>
                <a:buNone/>
              </a:pPr>
              <a:endParaRPr lang="de-DE" sz="1600" b="1" kern="1200" dirty="0">
                <a:latin typeface="Roboto" panose="02000000000000000000" pitchFamily="2" charset="0"/>
                <a:ea typeface="Roboto" panose="02000000000000000000" pitchFamily="2" charset="0"/>
                <a:cs typeface="Roboto" panose="02000000000000000000" pitchFamily="2" charset="0"/>
              </a:endParaRPr>
            </a:p>
          </p:txBody>
        </p:sp>
        <p:sp>
          <p:nvSpPr>
            <p:cNvPr id="14" name="Freihandform: Form 13">
              <a:extLst>
                <a:ext uri="{FF2B5EF4-FFF2-40B4-BE49-F238E27FC236}">
                  <a16:creationId xmlns:a16="http://schemas.microsoft.com/office/drawing/2014/main" id="{25804ADD-34DC-FFC2-2D10-15F2900A70D3}"/>
                </a:ext>
              </a:extLst>
            </p:cNvPr>
            <p:cNvSpPr/>
            <p:nvPr/>
          </p:nvSpPr>
          <p:spPr>
            <a:xfrm>
              <a:off x="3386498" y="2260773"/>
              <a:ext cx="1394673" cy="1394673"/>
            </a:xfrm>
            <a:custGeom>
              <a:avLst/>
              <a:gdLst>
                <a:gd name="connsiteX0" fmla="*/ 0 w 1394673"/>
                <a:gd name="connsiteY0" fmla="*/ 697337 h 1394673"/>
                <a:gd name="connsiteX1" fmla="*/ 697337 w 1394673"/>
                <a:gd name="connsiteY1" fmla="*/ 0 h 1394673"/>
                <a:gd name="connsiteX2" fmla="*/ 1394674 w 1394673"/>
                <a:gd name="connsiteY2" fmla="*/ 697337 h 1394673"/>
                <a:gd name="connsiteX3" fmla="*/ 697337 w 1394673"/>
                <a:gd name="connsiteY3" fmla="*/ 1394674 h 1394673"/>
                <a:gd name="connsiteX4" fmla="*/ 0 w 1394673"/>
                <a:gd name="connsiteY4" fmla="*/ 697337 h 1394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4673" h="1394673">
                  <a:moveTo>
                    <a:pt x="0" y="697337"/>
                  </a:moveTo>
                  <a:cubicBezTo>
                    <a:pt x="0" y="312208"/>
                    <a:pt x="312208" y="0"/>
                    <a:pt x="697337" y="0"/>
                  </a:cubicBezTo>
                  <a:cubicBezTo>
                    <a:pt x="1082466" y="0"/>
                    <a:pt x="1394674" y="312208"/>
                    <a:pt x="1394674" y="697337"/>
                  </a:cubicBezTo>
                  <a:cubicBezTo>
                    <a:pt x="1394674" y="1082466"/>
                    <a:pt x="1082466" y="1394674"/>
                    <a:pt x="697337" y="1394674"/>
                  </a:cubicBezTo>
                  <a:cubicBezTo>
                    <a:pt x="312208" y="1394674"/>
                    <a:pt x="0" y="1082466"/>
                    <a:pt x="0" y="697337"/>
                  </a:cubicBezTo>
                  <a:close/>
                </a:path>
              </a:pathLst>
            </a:custGeom>
            <a:solidFill>
              <a:schemeClr val="bg1">
                <a:lumMod val="95000"/>
              </a:schemeClr>
            </a:solidFill>
            <a:ln w="25400">
              <a:solidFill>
                <a:schemeClr val="tx2"/>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44885" tIns="244885" rIns="244885" bIns="244885" numCol="1" spcCol="1270" anchor="ctr" anchorCtr="0">
              <a:noAutofit/>
            </a:bodyPr>
            <a:lstStyle/>
            <a:p>
              <a:pPr marL="0" lvl="0" indent="0" algn="ctr" defTabSz="1422400">
                <a:lnSpc>
                  <a:spcPct val="90000"/>
                </a:lnSpc>
                <a:spcBef>
                  <a:spcPct val="0"/>
                </a:spcBef>
                <a:spcAft>
                  <a:spcPct val="35000"/>
                </a:spcAft>
                <a:buNone/>
              </a:pPr>
              <a:r>
                <a:rPr lang="de-DE" sz="1600" b="1" kern="1200" dirty="0">
                  <a:solidFill>
                    <a:schemeClr val="tx1">
                      <a:lumMod val="75000"/>
                      <a:lumOff val="25000"/>
                    </a:schemeClr>
                  </a:solidFill>
                  <a:latin typeface="Cormorant" pitchFamily="2" charset="0"/>
                  <a:ea typeface="Cormorant" pitchFamily="2" charset="0"/>
                  <a:cs typeface="Cormorant" pitchFamily="2" charset="0"/>
                </a:rPr>
                <a:t>Modul 5</a:t>
              </a:r>
            </a:p>
            <a:p>
              <a:pPr algn="ctr"/>
              <a:r>
                <a:rPr lang="en-DE" sz="1600" dirty="0">
                  <a:solidFill>
                    <a:schemeClr val="tx1">
                      <a:lumMod val="75000"/>
                      <a:lumOff val="25000"/>
                    </a:schemeClr>
                  </a:solidFill>
                  <a:latin typeface="Roboto" panose="02000000000000000000" pitchFamily="2" charset="0"/>
                  <a:ea typeface="Roboto" panose="02000000000000000000" pitchFamily="2" charset="0"/>
                </a:rPr>
                <a:t>„Mein Weg </a:t>
              </a:r>
              <a:r>
                <a:rPr lang="en-GB" sz="1600" dirty="0">
                  <a:solidFill>
                    <a:schemeClr val="tx1">
                      <a:lumMod val="75000"/>
                      <a:lumOff val="25000"/>
                    </a:schemeClr>
                  </a:solidFill>
                  <a:latin typeface="Roboto" panose="02000000000000000000" pitchFamily="2" charset="0"/>
                  <a:ea typeface="Roboto" panose="02000000000000000000" pitchFamily="2" charset="0"/>
                </a:rPr>
                <a:t>z</a:t>
              </a:r>
              <a:r>
                <a:rPr lang="en-DE" sz="1600" dirty="0">
                  <a:solidFill>
                    <a:schemeClr val="tx1">
                      <a:lumMod val="75000"/>
                      <a:lumOff val="25000"/>
                    </a:schemeClr>
                  </a:solidFill>
                  <a:latin typeface="Roboto" panose="02000000000000000000" pitchFamily="2" charset="0"/>
                  <a:ea typeface="Roboto" panose="02000000000000000000" pitchFamily="2" charset="0"/>
                </a:rPr>
                <a:t>ur</a:t>
              </a:r>
            </a:p>
            <a:p>
              <a:pPr algn="ctr"/>
              <a:r>
                <a:rPr lang="en-DE" sz="1600" dirty="0">
                  <a:solidFill>
                    <a:schemeClr val="tx1">
                      <a:lumMod val="75000"/>
                      <a:lumOff val="25000"/>
                    </a:schemeClr>
                  </a:solidFill>
                  <a:latin typeface="Roboto" panose="02000000000000000000" pitchFamily="2" charset="0"/>
                  <a:ea typeface="Roboto" panose="02000000000000000000" pitchFamily="2" charset="0"/>
                </a:rPr>
                <a:t>Sichtbarkeit!“</a:t>
              </a:r>
            </a:p>
          </p:txBody>
        </p:sp>
      </p:grpSp>
      <p:sp>
        <p:nvSpPr>
          <p:cNvPr id="36" name="TextBox 35">
            <a:extLst>
              <a:ext uri="{FF2B5EF4-FFF2-40B4-BE49-F238E27FC236}">
                <a16:creationId xmlns:a16="http://schemas.microsoft.com/office/drawing/2014/main" id="{FFFF4F7D-61C3-50BB-9B7E-766C6DF3F3AD}"/>
              </a:ext>
            </a:extLst>
          </p:cNvPr>
          <p:cNvSpPr txBox="1">
            <a:spLocks noGrp="1" noRot="1" noMove="1" noResize="1" noEditPoints="1" noAdjustHandles="1" noChangeArrowheads="1" noChangeShapeType="1"/>
          </p:cNvSpPr>
          <p:nvPr/>
        </p:nvSpPr>
        <p:spPr>
          <a:xfrm>
            <a:off x="5142048" y="3248154"/>
            <a:ext cx="1907895" cy="830997"/>
          </a:xfrm>
          <a:prstGeom prst="rect">
            <a:avLst/>
          </a:prstGeom>
          <a:noFill/>
        </p:spPr>
        <p:txBody>
          <a:bodyPr wrap="none" rtlCol="0">
            <a:spAutoFit/>
          </a:bodyPr>
          <a:lstStyle/>
          <a:p>
            <a:pPr lvl="0" algn="ctr">
              <a:lnSpc>
                <a:spcPct val="100000"/>
              </a:lnSpc>
            </a:pPr>
            <a:r>
              <a:rPr lang="de-DE" sz="2400" b="1" i="0" dirty="0">
                <a:solidFill>
                  <a:schemeClr val="bg1"/>
                </a:solidFill>
                <a:latin typeface="Cormorant" pitchFamily="2" charset="77"/>
                <a:ea typeface="Cormorant" pitchFamily="2" charset="77"/>
                <a:cs typeface="Cormorant" pitchFamily="2" charset="77"/>
              </a:rPr>
              <a:t>WORKSHOP</a:t>
            </a:r>
          </a:p>
          <a:p>
            <a:pPr lvl="0" algn="ctr">
              <a:lnSpc>
                <a:spcPct val="100000"/>
              </a:lnSpc>
            </a:pPr>
            <a:r>
              <a:rPr lang="de-DE" sz="2400" b="1" i="0" dirty="0">
                <a:solidFill>
                  <a:schemeClr val="bg1"/>
                </a:solidFill>
                <a:latin typeface="Cormorant" pitchFamily="2" charset="77"/>
                <a:ea typeface="Cormorant" pitchFamily="2" charset="77"/>
                <a:cs typeface="Cormorant" pitchFamily="2" charset="77"/>
              </a:rPr>
              <a:t>KONZEPT</a:t>
            </a:r>
          </a:p>
        </p:txBody>
      </p:sp>
    </p:spTree>
    <p:extLst>
      <p:ext uri="{BB962C8B-B14F-4D97-AF65-F5344CB8AC3E}">
        <p14:creationId xmlns:p14="http://schemas.microsoft.com/office/powerpoint/2010/main" val="2661812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000C5"/>
            </a:gs>
            <a:gs pos="100000">
              <a:srgbClr val="8A15FF"/>
            </a:gs>
          </a:gsLst>
          <a:lin ang="2700000" scaled="1"/>
        </a:gradFill>
        <a:effectLst/>
      </p:bgPr>
    </p:bg>
    <p:spTree>
      <p:nvGrpSpPr>
        <p:cNvPr id="1" name="">
          <a:extLst>
            <a:ext uri="{FF2B5EF4-FFF2-40B4-BE49-F238E27FC236}">
              <a16:creationId xmlns:a16="http://schemas.microsoft.com/office/drawing/2014/main" id="{5D2E473D-6F47-7ACB-962C-0491D76F1CF2}"/>
            </a:ext>
          </a:extLst>
        </p:cNvPr>
        <p:cNvGrpSpPr/>
        <p:nvPr/>
      </p:nvGrpSpPr>
      <p:grpSpPr>
        <a:xfrm>
          <a:off x="0" y="0"/>
          <a:ext cx="0" cy="0"/>
          <a:chOff x="0" y="0"/>
          <a:chExt cx="0" cy="0"/>
        </a:xfrm>
      </p:grpSpPr>
      <p:sp>
        <p:nvSpPr>
          <p:cNvPr id="5" name="Ellipse 4">
            <a:extLst>
              <a:ext uri="{FF2B5EF4-FFF2-40B4-BE49-F238E27FC236}">
                <a16:creationId xmlns:a16="http://schemas.microsoft.com/office/drawing/2014/main" id="{3C44AA19-E971-84B2-27F8-2220EED1FA56}"/>
              </a:ext>
            </a:extLst>
          </p:cNvPr>
          <p:cNvSpPr/>
          <p:nvPr/>
        </p:nvSpPr>
        <p:spPr>
          <a:xfrm>
            <a:off x="2616552" y="1074775"/>
            <a:ext cx="2065874" cy="2065874"/>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3" name="Ellipse 2">
            <a:extLst>
              <a:ext uri="{FF2B5EF4-FFF2-40B4-BE49-F238E27FC236}">
                <a16:creationId xmlns:a16="http://schemas.microsoft.com/office/drawing/2014/main" id="{8FB6B3FE-5AC3-A92A-0C34-8271A0903B92}"/>
              </a:ext>
            </a:extLst>
          </p:cNvPr>
          <p:cNvSpPr/>
          <p:nvPr/>
        </p:nvSpPr>
        <p:spPr>
          <a:xfrm>
            <a:off x="7745025" y="1358490"/>
            <a:ext cx="1961747" cy="1961747"/>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4" name="Ellipse 3">
            <a:extLst>
              <a:ext uri="{FF2B5EF4-FFF2-40B4-BE49-F238E27FC236}">
                <a16:creationId xmlns:a16="http://schemas.microsoft.com/office/drawing/2014/main" id="{D8C409D0-31B1-D21B-90B5-24DB4680DE59}"/>
              </a:ext>
            </a:extLst>
          </p:cNvPr>
          <p:cNvSpPr/>
          <p:nvPr/>
        </p:nvSpPr>
        <p:spPr>
          <a:xfrm>
            <a:off x="2936314" y="5362377"/>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6" name="Ellipse 5">
            <a:extLst>
              <a:ext uri="{FF2B5EF4-FFF2-40B4-BE49-F238E27FC236}">
                <a16:creationId xmlns:a16="http://schemas.microsoft.com/office/drawing/2014/main" id="{6FEC01A4-8299-B138-3DB6-4FABA4FC5989}"/>
              </a:ext>
            </a:extLst>
          </p:cNvPr>
          <p:cNvSpPr/>
          <p:nvPr/>
        </p:nvSpPr>
        <p:spPr>
          <a:xfrm>
            <a:off x="4682425" y="5431582"/>
            <a:ext cx="671918" cy="671918"/>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7" name="Ellipse 6">
            <a:extLst>
              <a:ext uri="{FF2B5EF4-FFF2-40B4-BE49-F238E27FC236}">
                <a16:creationId xmlns:a16="http://schemas.microsoft.com/office/drawing/2014/main" id="{B34DBB82-D110-3C70-985B-19140FC5B7D8}"/>
              </a:ext>
            </a:extLst>
          </p:cNvPr>
          <p:cNvSpPr/>
          <p:nvPr/>
        </p:nvSpPr>
        <p:spPr>
          <a:xfrm>
            <a:off x="8971264" y="5820217"/>
            <a:ext cx="859564" cy="859564"/>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8" name="Ellipse 7">
            <a:extLst>
              <a:ext uri="{FF2B5EF4-FFF2-40B4-BE49-F238E27FC236}">
                <a16:creationId xmlns:a16="http://schemas.microsoft.com/office/drawing/2014/main" id="{4F2151DD-41E9-F849-8461-F503F74189AA}"/>
              </a:ext>
            </a:extLst>
          </p:cNvPr>
          <p:cNvSpPr/>
          <p:nvPr/>
        </p:nvSpPr>
        <p:spPr>
          <a:xfrm>
            <a:off x="9911246" y="514409"/>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9" name="Ellipse 8">
            <a:extLst>
              <a:ext uri="{FF2B5EF4-FFF2-40B4-BE49-F238E27FC236}">
                <a16:creationId xmlns:a16="http://schemas.microsoft.com/office/drawing/2014/main" id="{12BA04A1-AAD0-E584-B8B1-C341C52E7E36}"/>
              </a:ext>
            </a:extLst>
          </p:cNvPr>
          <p:cNvSpPr/>
          <p:nvPr/>
        </p:nvSpPr>
        <p:spPr>
          <a:xfrm>
            <a:off x="612643" y="3592811"/>
            <a:ext cx="1301558" cy="1301558"/>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0" name="Ellipse 9">
            <a:extLst>
              <a:ext uri="{FF2B5EF4-FFF2-40B4-BE49-F238E27FC236}">
                <a16:creationId xmlns:a16="http://schemas.microsoft.com/office/drawing/2014/main" id="{B9BDB1BE-3174-01B0-C5D7-95FBFE970B41}"/>
              </a:ext>
            </a:extLst>
          </p:cNvPr>
          <p:cNvSpPr/>
          <p:nvPr/>
        </p:nvSpPr>
        <p:spPr>
          <a:xfrm>
            <a:off x="10087734" y="3382315"/>
            <a:ext cx="2611123" cy="2611123"/>
          </a:xfrm>
          <a:prstGeom prst="ellipse">
            <a:avLst/>
          </a:prstGeom>
          <a:gradFill>
            <a:gsLst>
              <a:gs pos="0">
                <a:srgbClr val="8A15FF"/>
              </a:gs>
              <a:gs pos="100000">
                <a:srgbClr val="D000C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11" name="Ellipse 10">
            <a:extLst>
              <a:ext uri="{FF2B5EF4-FFF2-40B4-BE49-F238E27FC236}">
                <a16:creationId xmlns:a16="http://schemas.microsoft.com/office/drawing/2014/main" id="{205C765F-D65C-3009-4EB8-7BD04A4D521F}"/>
              </a:ext>
            </a:extLst>
          </p:cNvPr>
          <p:cNvSpPr/>
          <p:nvPr/>
        </p:nvSpPr>
        <p:spPr>
          <a:xfrm>
            <a:off x="7154177" y="4557235"/>
            <a:ext cx="352979" cy="352979"/>
          </a:xfrm>
          <a:prstGeom prst="ellipse">
            <a:avLst/>
          </a:prstGeom>
          <a:gradFill>
            <a:gsLst>
              <a:gs pos="0">
                <a:srgbClr val="D000C5"/>
              </a:gs>
              <a:gs pos="100000">
                <a:srgbClr val="8A15FF"/>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3205"/>
          </a:p>
        </p:txBody>
      </p:sp>
      <p:sp>
        <p:nvSpPr>
          <p:cNvPr id="2" name="Titel 1">
            <a:extLst>
              <a:ext uri="{FF2B5EF4-FFF2-40B4-BE49-F238E27FC236}">
                <a16:creationId xmlns:a16="http://schemas.microsoft.com/office/drawing/2014/main" id="{BEB21F48-70FA-EE00-2CD7-65CBD6055D94}"/>
              </a:ext>
            </a:extLst>
          </p:cNvPr>
          <p:cNvSpPr>
            <a:spLocks noGrp="1"/>
          </p:cNvSpPr>
          <p:nvPr>
            <p:ph type="ctrTitle"/>
          </p:nvPr>
        </p:nvSpPr>
        <p:spPr>
          <a:xfrm>
            <a:off x="4939332" y="2667850"/>
            <a:ext cx="6872415" cy="2065874"/>
          </a:xfrm>
        </p:spPr>
        <p:txBody>
          <a:bodyPr>
            <a:noAutofit/>
          </a:bodyPr>
          <a:lstStyle/>
          <a:p>
            <a:pPr algn="l"/>
            <a:r>
              <a:rPr lang="de-DE" sz="6600" b="1" dirty="0">
                <a:solidFill>
                  <a:schemeClr val="bg1"/>
                </a:solidFill>
              </a:rPr>
              <a:t>„Sichtbar werden </a:t>
            </a:r>
            <a:br>
              <a:rPr lang="de-DE" sz="6600" b="1" dirty="0">
                <a:solidFill>
                  <a:schemeClr val="bg1"/>
                </a:solidFill>
              </a:rPr>
            </a:br>
            <a:r>
              <a:rPr lang="de-DE" sz="6600" b="1" dirty="0">
                <a:solidFill>
                  <a:schemeClr val="bg1"/>
                </a:solidFill>
              </a:rPr>
              <a:t>– warum es zählt!“</a:t>
            </a:r>
            <a:endParaRPr lang="de-DE" sz="6600" b="1" dirty="0"/>
          </a:p>
        </p:txBody>
      </p:sp>
    </p:spTree>
    <p:extLst>
      <p:ext uri="{BB962C8B-B14F-4D97-AF65-F5344CB8AC3E}">
        <p14:creationId xmlns:p14="http://schemas.microsoft.com/office/powerpoint/2010/main" val="360524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1"/>
        <p:cNvGrpSpPr/>
        <p:nvPr/>
      </p:nvGrpSpPr>
      <p:grpSpPr>
        <a:xfrm>
          <a:off x="0" y="0"/>
          <a:ext cx="0" cy="0"/>
          <a:chOff x="0" y="0"/>
          <a:chExt cx="0" cy="0"/>
        </a:xfrm>
      </p:grpSpPr>
      <p:sp>
        <p:nvSpPr>
          <p:cNvPr id="2052" name="Google Shape;2052;p60"/>
          <p:cNvSpPr txBox="1">
            <a:spLocks noGrp="1"/>
          </p:cNvSpPr>
          <p:nvPr>
            <p:ph type="title"/>
          </p:nvPr>
        </p:nvSpPr>
        <p:spPr>
          <a:xfrm>
            <a:off x="1251333" y="593367"/>
            <a:ext cx="6172400" cy="1255200"/>
          </a:xfrm>
          <a:prstGeom prst="rect">
            <a:avLst/>
          </a:prstGeom>
        </p:spPr>
        <p:txBody>
          <a:bodyPr spcFirstLastPara="1" vert="horz" wrap="square" lIns="121900" tIns="121900" rIns="121900" bIns="121900" rtlCol="0" anchor="t" anchorCtr="0">
            <a:noAutofit/>
          </a:bodyPr>
          <a:lstStyle/>
          <a:p>
            <a:pPr>
              <a:spcBef>
                <a:spcPts val="0"/>
              </a:spcBef>
            </a:pPr>
            <a:r>
              <a:rPr lang="en" dirty="0"/>
              <a:t>Der Visibility Gap</a:t>
            </a:r>
            <a:endParaRPr dirty="0"/>
          </a:p>
        </p:txBody>
      </p:sp>
      <p:sp>
        <p:nvSpPr>
          <p:cNvPr id="2054" name="Google Shape;2054;p60"/>
          <p:cNvSpPr/>
          <p:nvPr/>
        </p:nvSpPr>
        <p:spPr>
          <a:xfrm>
            <a:off x="1437207" y="3652567"/>
            <a:ext cx="2425600" cy="2425600"/>
          </a:xfrm>
          <a:prstGeom prst="ellipse">
            <a:avLst/>
          </a:prstGeom>
          <a:gradFill flip="none" rotWithShape="1">
            <a:gsLst>
              <a:gs pos="0">
                <a:srgbClr val="D000C5"/>
              </a:gs>
              <a:gs pos="100000">
                <a:srgbClr val="8A15FF"/>
              </a:gs>
            </a:gsLst>
            <a:lin ang="10800000" scaled="1"/>
            <a:tileRect/>
          </a:gradFill>
          <a:ln>
            <a:noFill/>
          </a:ln>
        </p:spPr>
        <p:txBody>
          <a:bodyPr spcFirstLastPara="1" wrap="square" lIns="121900" tIns="121900" rIns="121900" bIns="121900" anchor="ctr" anchorCtr="0">
            <a:noAutofit/>
          </a:bodyPr>
          <a:lstStyle/>
          <a:p>
            <a:endParaRPr sz="2400" dirty="0">
              <a:latin typeface="Montserrat" panose="00000500000000000000" pitchFamily="2" charset="0"/>
            </a:endParaRPr>
          </a:p>
        </p:txBody>
      </p:sp>
      <p:sp>
        <p:nvSpPr>
          <p:cNvPr id="2055" name="Google Shape;2055;p60"/>
          <p:cNvSpPr txBox="1">
            <a:spLocks noGrp="1"/>
          </p:cNvSpPr>
          <p:nvPr>
            <p:ph type="title" idx="4294967295"/>
          </p:nvPr>
        </p:nvSpPr>
        <p:spPr>
          <a:xfrm>
            <a:off x="1840256" y="3874474"/>
            <a:ext cx="1484995" cy="965200"/>
          </a:xfrm>
          <a:prstGeom prst="rect">
            <a:avLst/>
          </a:prstGeom>
        </p:spPr>
        <p:txBody>
          <a:bodyPr spcFirstLastPara="1" vert="horz" wrap="square" lIns="121900" tIns="121900" rIns="121900" bIns="121900" rtlCol="0" anchor="t" anchorCtr="0">
            <a:noAutofit/>
          </a:bodyPr>
          <a:lstStyle/>
          <a:p>
            <a:pPr algn="ctr">
              <a:spcBef>
                <a:spcPts val="0"/>
              </a:spcBef>
            </a:pPr>
            <a:r>
              <a:rPr lang="en" sz="4800" dirty="0">
                <a:solidFill>
                  <a:schemeClr val="bg1"/>
                </a:solidFill>
              </a:rPr>
              <a:t>23 %</a:t>
            </a:r>
            <a:endParaRPr sz="4800" dirty="0">
              <a:solidFill>
                <a:schemeClr val="bg1"/>
              </a:solidFill>
            </a:endParaRPr>
          </a:p>
        </p:txBody>
      </p:sp>
      <p:sp>
        <p:nvSpPr>
          <p:cNvPr id="2056" name="Google Shape;2056;p60"/>
          <p:cNvSpPr txBox="1">
            <a:spLocks noGrp="1"/>
          </p:cNvSpPr>
          <p:nvPr>
            <p:ph type="subTitle" idx="4294967295"/>
          </p:nvPr>
        </p:nvSpPr>
        <p:spPr>
          <a:xfrm>
            <a:off x="1388563" y="4638181"/>
            <a:ext cx="2522887" cy="846800"/>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de-DE" sz="1867" dirty="0">
                <a:solidFill>
                  <a:schemeClr val="bg1"/>
                </a:solidFill>
              </a:rPr>
              <a:t>Der </a:t>
            </a:r>
            <a:r>
              <a:rPr lang="de-DE" sz="1867" dirty="0" err="1">
                <a:solidFill>
                  <a:schemeClr val="bg1"/>
                </a:solidFill>
              </a:rPr>
              <a:t>Wissen-schaftler:innen</a:t>
            </a:r>
            <a:r>
              <a:rPr lang="de-DE" sz="1867" dirty="0">
                <a:solidFill>
                  <a:schemeClr val="bg1"/>
                </a:solidFill>
              </a:rPr>
              <a:t> in Deutschland sind Frauen</a:t>
            </a:r>
            <a:br>
              <a:rPr lang="de-DE" sz="1867" dirty="0">
                <a:solidFill>
                  <a:schemeClr val="bg1"/>
                </a:solidFill>
              </a:rPr>
            </a:br>
            <a:r>
              <a:rPr lang="de-DE" sz="1067" dirty="0">
                <a:solidFill>
                  <a:schemeClr val="bg1"/>
                </a:solidFill>
              </a:rPr>
              <a:t>(Statista 2024)</a:t>
            </a:r>
            <a:endParaRPr sz="1067" dirty="0">
              <a:solidFill>
                <a:schemeClr val="bg1"/>
              </a:solidFill>
            </a:endParaRPr>
          </a:p>
        </p:txBody>
      </p:sp>
      <p:sp>
        <p:nvSpPr>
          <p:cNvPr id="2057" name="Google Shape;2057;p60"/>
          <p:cNvSpPr/>
          <p:nvPr/>
        </p:nvSpPr>
        <p:spPr>
          <a:xfrm>
            <a:off x="4473310" y="2214646"/>
            <a:ext cx="3446000" cy="3446000"/>
          </a:xfrm>
          <a:prstGeom prst="ellipse">
            <a:avLst/>
          </a:prstGeom>
          <a:gradFill>
            <a:gsLst>
              <a:gs pos="0">
                <a:srgbClr val="D000C5"/>
              </a:gs>
              <a:gs pos="100000">
                <a:srgbClr val="8A15FF"/>
              </a:gs>
            </a:gsLst>
            <a:lin ang="2700000" scaled="1"/>
          </a:gradFill>
          <a:ln>
            <a:noFill/>
          </a:ln>
        </p:spPr>
        <p:txBody>
          <a:bodyPr spcFirstLastPara="1" wrap="square" lIns="121900" tIns="121900" rIns="121900" bIns="121900" anchor="ctr" anchorCtr="0">
            <a:noAutofit/>
          </a:bodyPr>
          <a:lstStyle/>
          <a:p>
            <a:endParaRPr sz="2400" dirty="0">
              <a:latin typeface="Montserrat" panose="00000500000000000000" pitchFamily="2" charset="0"/>
            </a:endParaRPr>
          </a:p>
        </p:txBody>
      </p:sp>
      <p:sp>
        <p:nvSpPr>
          <p:cNvPr id="2058" name="Google Shape;2058;p60"/>
          <p:cNvSpPr txBox="1">
            <a:spLocks noGrp="1"/>
          </p:cNvSpPr>
          <p:nvPr>
            <p:ph type="title" idx="4294967295"/>
          </p:nvPr>
        </p:nvSpPr>
        <p:spPr>
          <a:xfrm>
            <a:off x="4473310" y="2805767"/>
            <a:ext cx="3446000" cy="965200"/>
          </a:xfrm>
          <a:prstGeom prst="rect">
            <a:avLst/>
          </a:prstGeom>
        </p:spPr>
        <p:txBody>
          <a:bodyPr spcFirstLastPara="1" vert="horz" wrap="square" lIns="121900" tIns="121900" rIns="121900" bIns="121900" rtlCol="0" anchor="t" anchorCtr="0">
            <a:noAutofit/>
          </a:bodyPr>
          <a:lstStyle/>
          <a:p>
            <a:pPr algn="ctr">
              <a:spcBef>
                <a:spcPts val="0"/>
              </a:spcBef>
            </a:pPr>
            <a:r>
              <a:rPr lang="en" sz="7200" dirty="0">
                <a:solidFill>
                  <a:schemeClr val="bg1"/>
                </a:solidFill>
              </a:rPr>
              <a:t>74 %</a:t>
            </a:r>
            <a:endParaRPr sz="7200" dirty="0">
              <a:solidFill>
                <a:schemeClr val="bg1"/>
              </a:solidFill>
            </a:endParaRPr>
          </a:p>
        </p:txBody>
      </p:sp>
      <p:sp>
        <p:nvSpPr>
          <p:cNvPr id="2059" name="Google Shape;2059;p60"/>
          <p:cNvSpPr txBox="1">
            <a:spLocks noGrp="1"/>
          </p:cNvSpPr>
          <p:nvPr>
            <p:ph type="subTitle" idx="4294967295"/>
          </p:nvPr>
        </p:nvSpPr>
        <p:spPr>
          <a:xfrm>
            <a:off x="4883200" y="4018567"/>
            <a:ext cx="2425600" cy="846800"/>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en-US" sz="1867" dirty="0">
                <a:solidFill>
                  <a:schemeClr val="bg1"/>
                </a:solidFill>
              </a:rPr>
              <a:t>Der </a:t>
            </a:r>
            <a:r>
              <a:rPr lang="en-US" sz="1867" dirty="0" err="1">
                <a:solidFill>
                  <a:schemeClr val="bg1"/>
                </a:solidFill>
              </a:rPr>
              <a:t>Expert:innen</a:t>
            </a:r>
            <a:r>
              <a:rPr lang="en-US" sz="1867" dirty="0">
                <a:solidFill>
                  <a:schemeClr val="bg1"/>
                </a:solidFill>
              </a:rPr>
              <a:t> </a:t>
            </a:r>
            <a:r>
              <a:rPr lang="en-US" sz="1867" dirty="0" err="1">
                <a:solidFill>
                  <a:schemeClr val="bg1"/>
                </a:solidFill>
              </a:rPr>
              <a:t>im</a:t>
            </a:r>
            <a:r>
              <a:rPr lang="en-US" sz="1867" dirty="0">
                <a:solidFill>
                  <a:schemeClr val="bg1"/>
                </a:solidFill>
              </a:rPr>
              <a:t> TV </a:t>
            </a:r>
            <a:r>
              <a:rPr lang="en-US" sz="1867" dirty="0" err="1">
                <a:solidFill>
                  <a:schemeClr val="bg1"/>
                </a:solidFill>
              </a:rPr>
              <a:t>sind</a:t>
            </a:r>
            <a:r>
              <a:rPr lang="en-US" sz="1867" dirty="0">
                <a:solidFill>
                  <a:schemeClr val="bg1"/>
                </a:solidFill>
              </a:rPr>
              <a:t> </a:t>
            </a:r>
            <a:r>
              <a:rPr lang="en-US" sz="1867" dirty="0" err="1">
                <a:solidFill>
                  <a:schemeClr val="bg1"/>
                </a:solidFill>
              </a:rPr>
              <a:t>Männer</a:t>
            </a:r>
            <a:br>
              <a:rPr lang="en-US" sz="1867" dirty="0">
                <a:solidFill>
                  <a:schemeClr val="bg1"/>
                </a:solidFill>
              </a:rPr>
            </a:br>
            <a:r>
              <a:rPr lang="en-US" sz="1067" dirty="0">
                <a:solidFill>
                  <a:schemeClr val="bg1"/>
                </a:solidFill>
              </a:rPr>
              <a:t>(</a:t>
            </a:r>
            <a:r>
              <a:rPr lang="en-US" sz="1067" dirty="0" err="1">
                <a:solidFill>
                  <a:schemeClr val="bg1"/>
                </a:solidFill>
              </a:rPr>
              <a:t>Prommer</a:t>
            </a:r>
            <a:r>
              <a:rPr lang="en-US" sz="1067" dirty="0">
                <a:solidFill>
                  <a:schemeClr val="bg1"/>
                </a:solidFill>
              </a:rPr>
              <a:t> et al. 2021)</a:t>
            </a:r>
          </a:p>
        </p:txBody>
      </p:sp>
      <p:sp>
        <p:nvSpPr>
          <p:cNvPr id="2060" name="Google Shape;2060;p60"/>
          <p:cNvSpPr/>
          <p:nvPr/>
        </p:nvSpPr>
        <p:spPr>
          <a:xfrm>
            <a:off x="8329207" y="1758933"/>
            <a:ext cx="2425600" cy="2425600"/>
          </a:xfrm>
          <a:prstGeom prst="ellipse">
            <a:avLst/>
          </a:prstGeom>
          <a:gradFill flip="none" rotWithShape="1">
            <a:gsLst>
              <a:gs pos="0">
                <a:srgbClr val="D000C5"/>
              </a:gs>
              <a:gs pos="100000">
                <a:srgbClr val="8A15FF"/>
              </a:gs>
            </a:gsLst>
            <a:lin ang="0" scaled="1"/>
            <a:tileRect/>
          </a:gradFill>
          <a:ln>
            <a:noFill/>
          </a:ln>
        </p:spPr>
        <p:txBody>
          <a:bodyPr spcFirstLastPara="1" wrap="square" lIns="121900" tIns="121900" rIns="121900" bIns="121900" anchor="ctr" anchorCtr="0">
            <a:noAutofit/>
          </a:bodyPr>
          <a:lstStyle/>
          <a:p>
            <a:endParaRPr sz="2400" dirty="0">
              <a:latin typeface="Montserrat" panose="00000500000000000000" pitchFamily="2" charset="0"/>
            </a:endParaRPr>
          </a:p>
        </p:txBody>
      </p:sp>
      <p:sp>
        <p:nvSpPr>
          <p:cNvPr id="2061" name="Google Shape;2061;p60"/>
          <p:cNvSpPr txBox="1">
            <a:spLocks noGrp="1"/>
          </p:cNvSpPr>
          <p:nvPr>
            <p:ph type="title" idx="4294967295"/>
          </p:nvPr>
        </p:nvSpPr>
        <p:spPr>
          <a:xfrm>
            <a:off x="7819007" y="1937399"/>
            <a:ext cx="3446000" cy="965200"/>
          </a:xfrm>
          <a:prstGeom prst="rect">
            <a:avLst/>
          </a:prstGeom>
        </p:spPr>
        <p:txBody>
          <a:bodyPr spcFirstLastPara="1" vert="horz" wrap="square" lIns="121900" tIns="121900" rIns="121900" bIns="121900" rtlCol="0" anchor="t" anchorCtr="0">
            <a:noAutofit/>
          </a:bodyPr>
          <a:lstStyle/>
          <a:p>
            <a:pPr algn="ctr">
              <a:spcBef>
                <a:spcPts val="0"/>
              </a:spcBef>
            </a:pPr>
            <a:r>
              <a:rPr lang="en" sz="4800" dirty="0">
                <a:solidFill>
                  <a:schemeClr val="bg1"/>
                </a:solidFill>
              </a:rPr>
              <a:t>6,4 %</a:t>
            </a:r>
            <a:endParaRPr sz="4800" dirty="0">
              <a:solidFill>
                <a:schemeClr val="bg1"/>
              </a:solidFill>
            </a:endParaRPr>
          </a:p>
        </p:txBody>
      </p:sp>
      <p:sp>
        <p:nvSpPr>
          <p:cNvPr id="2062" name="Google Shape;2062;p60"/>
          <p:cNvSpPr txBox="1">
            <a:spLocks noGrp="1"/>
          </p:cNvSpPr>
          <p:nvPr>
            <p:ph type="subTitle" idx="4294967295"/>
          </p:nvPr>
        </p:nvSpPr>
        <p:spPr>
          <a:xfrm>
            <a:off x="8529813" y="2667599"/>
            <a:ext cx="2024400" cy="846800"/>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en-US" sz="1867" dirty="0">
                <a:solidFill>
                  <a:schemeClr val="bg1"/>
                </a:solidFill>
              </a:rPr>
              <a:t>Frauen </a:t>
            </a:r>
            <a:r>
              <a:rPr lang="en-US" sz="1867" dirty="0" err="1">
                <a:solidFill>
                  <a:schemeClr val="bg1"/>
                </a:solidFill>
              </a:rPr>
              <a:t>haben</a:t>
            </a:r>
            <a:r>
              <a:rPr lang="en-US" sz="1867" dirty="0">
                <a:solidFill>
                  <a:schemeClr val="bg1"/>
                </a:solidFill>
              </a:rPr>
              <a:t> </a:t>
            </a:r>
            <a:r>
              <a:rPr lang="en-US" sz="1867" dirty="0" err="1">
                <a:solidFill>
                  <a:schemeClr val="bg1"/>
                </a:solidFill>
              </a:rPr>
              <a:t>einen</a:t>
            </a:r>
            <a:r>
              <a:rPr lang="en-US" sz="1867" dirty="0">
                <a:solidFill>
                  <a:schemeClr val="bg1"/>
                </a:solidFill>
              </a:rPr>
              <a:t> </a:t>
            </a:r>
            <a:r>
              <a:rPr lang="en-US" sz="1867" dirty="0" err="1">
                <a:solidFill>
                  <a:schemeClr val="bg1"/>
                </a:solidFill>
              </a:rPr>
              <a:t>Nobelpreis</a:t>
            </a:r>
            <a:r>
              <a:rPr lang="en-US" sz="1867" dirty="0">
                <a:solidFill>
                  <a:schemeClr val="bg1"/>
                </a:solidFill>
              </a:rPr>
              <a:t> </a:t>
            </a:r>
            <a:r>
              <a:rPr lang="en-US" sz="1867" dirty="0" err="1">
                <a:solidFill>
                  <a:schemeClr val="bg1"/>
                </a:solidFill>
              </a:rPr>
              <a:t>erhalten</a:t>
            </a:r>
            <a:r>
              <a:rPr lang="en-US" sz="1867" dirty="0">
                <a:solidFill>
                  <a:schemeClr val="bg1"/>
                </a:solidFill>
              </a:rPr>
              <a:t>  </a:t>
            </a:r>
          </a:p>
          <a:p>
            <a:pPr marL="0" indent="0" algn="ctr">
              <a:spcBef>
                <a:spcPts val="0"/>
              </a:spcBef>
              <a:spcAft>
                <a:spcPts val="2133"/>
              </a:spcAft>
              <a:buNone/>
            </a:pPr>
            <a:r>
              <a:rPr lang="en-US" sz="1067" dirty="0">
                <a:solidFill>
                  <a:schemeClr val="bg1"/>
                </a:solidFill>
              </a:rPr>
              <a:t>(Meta </a:t>
            </a:r>
            <a:r>
              <a:rPr lang="en-US" sz="1067" dirty="0" err="1">
                <a:solidFill>
                  <a:schemeClr val="bg1"/>
                </a:solidFill>
              </a:rPr>
              <a:t>IFiF</a:t>
            </a:r>
            <a:r>
              <a:rPr lang="en-US" sz="1067" dirty="0">
                <a:solidFill>
                  <a:schemeClr val="bg1"/>
                </a:solidFill>
              </a:rPr>
              <a:t>, 2023)</a:t>
            </a:r>
          </a:p>
        </p:txBody>
      </p:sp>
      <p:cxnSp>
        <p:nvCxnSpPr>
          <p:cNvPr id="2063" name="Google Shape;2063;p60"/>
          <p:cNvCxnSpPr>
            <a:stCxn id="2060" idx="0"/>
          </p:cNvCxnSpPr>
          <p:nvPr/>
        </p:nvCxnSpPr>
        <p:spPr>
          <a:xfrm rot="10800000">
            <a:off x="9542007" y="-426667"/>
            <a:ext cx="0" cy="2185600"/>
          </a:xfrm>
          <a:prstGeom prst="straightConnector1">
            <a:avLst/>
          </a:prstGeom>
          <a:noFill/>
          <a:ln w="19050" cap="flat" cmpd="sng">
            <a:solidFill>
              <a:schemeClr val="accent1"/>
            </a:solidFill>
            <a:prstDash val="solid"/>
            <a:round/>
            <a:headEnd type="none" w="med" len="med"/>
            <a:tailEnd type="none" w="med" len="med"/>
          </a:ln>
        </p:spPr>
      </p:cxnSp>
      <p:cxnSp>
        <p:nvCxnSpPr>
          <p:cNvPr id="2064" name="Google Shape;2064;p60"/>
          <p:cNvCxnSpPr>
            <a:stCxn id="2057" idx="4"/>
          </p:cNvCxnSpPr>
          <p:nvPr/>
        </p:nvCxnSpPr>
        <p:spPr>
          <a:xfrm>
            <a:off x="6196310" y="5660646"/>
            <a:ext cx="0" cy="1816000"/>
          </a:xfrm>
          <a:prstGeom prst="straightConnector1">
            <a:avLst/>
          </a:prstGeom>
          <a:noFill/>
          <a:ln w="19050" cap="flat" cmpd="sng">
            <a:solidFill>
              <a:schemeClr val="accent1"/>
            </a:solidFill>
            <a:prstDash val="solid"/>
            <a:round/>
            <a:headEnd type="none" w="med" len="med"/>
            <a:tailEnd type="none" w="med" len="med"/>
          </a:ln>
        </p:spPr>
      </p:cxnSp>
      <p:cxnSp>
        <p:nvCxnSpPr>
          <p:cNvPr id="2065" name="Google Shape;2065;p60"/>
          <p:cNvCxnSpPr>
            <a:stCxn id="2054" idx="4"/>
          </p:cNvCxnSpPr>
          <p:nvPr/>
        </p:nvCxnSpPr>
        <p:spPr>
          <a:xfrm>
            <a:off x="2650007" y="6078167"/>
            <a:ext cx="0" cy="950400"/>
          </a:xfrm>
          <a:prstGeom prst="straightConnector1">
            <a:avLst/>
          </a:prstGeom>
          <a:noFill/>
          <a:ln w="19050" cap="flat" cmpd="sng">
            <a:solidFill>
              <a:schemeClr val="accent1"/>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C2CFA-2F95-D94B-6A6F-F48836EEA12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A103099-A8D9-3EAE-478A-03B73523FBC3}"/>
              </a:ext>
            </a:extLst>
          </p:cNvPr>
          <p:cNvSpPr>
            <a:spLocks noGrp="1"/>
          </p:cNvSpPr>
          <p:nvPr>
            <p:ph type="title"/>
          </p:nvPr>
        </p:nvSpPr>
        <p:spPr/>
        <p:txBody>
          <a:bodyPr/>
          <a:lstStyle/>
          <a:p>
            <a:r>
              <a:rPr lang="de-DE" dirty="0"/>
              <a:t>Warum ist Sichtbarkeit in der Wissenschaft relevant?</a:t>
            </a:r>
            <a:endParaRPr lang="en-US" dirty="0"/>
          </a:p>
        </p:txBody>
      </p:sp>
      <p:pic>
        <p:nvPicPr>
          <p:cNvPr id="3" name="Grafik 2" descr="Oben Silhouette">
            <a:extLst>
              <a:ext uri="{FF2B5EF4-FFF2-40B4-BE49-F238E27FC236}">
                <a16:creationId xmlns:a16="http://schemas.microsoft.com/office/drawing/2014/main" id="{69B6CF4C-4751-6060-8ED4-B57EB3FDA5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8491364" y="1972593"/>
            <a:ext cx="2416433" cy="2416433"/>
          </a:xfrm>
          <a:prstGeom prst="rect">
            <a:avLst/>
          </a:prstGeom>
        </p:spPr>
      </p:pic>
      <p:sp>
        <p:nvSpPr>
          <p:cNvPr id="4" name="Textfeld 3">
            <a:extLst>
              <a:ext uri="{FF2B5EF4-FFF2-40B4-BE49-F238E27FC236}">
                <a16:creationId xmlns:a16="http://schemas.microsoft.com/office/drawing/2014/main" id="{801AC9B7-3B4A-B473-33A2-EDEE065CDBDA}"/>
              </a:ext>
            </a:extLst>
          </p:cNvPr>
          <p:cNvSpPr txBox="1"/>
          <p:nvPr/>
        </p:nvSpPr>
        <p:spPr>
          <a:xfrm>
            <a:off x="7888449" y="4397420"/>
            <a:ext cx="3622265" cy="1384995"/>
          </a:xfrm>
          <a:prstGeom prst="rect">
            <a:avLst/>
          </a:prstGeom>
          <a:noFill/>
        </p:spPr>
        <p:txBody>
          <a:bodyPr wrap="square">
            <a:spAutoFit/>
          </a:bodyPr>
          <a:lstStyle/>
          <a:p>
            <a:pPr algn="ctr"/>
            <a:r>
              <a:rPr lang="en-GB" sz="2000" dirty="0" err="1">
                <a:latin typeface="Roboto" panose="02000000000000000000" pitchFamily="2" charset="0"/>
                <a:ea typeface="Roboto" panose="02000000000000000000" pitchFamily="2" charset="0"/>
                <a:cs typeface="Roboto" panose="02000000000000000000" pitchFamily="2" charset="0"/>
              </a:rPr>
              <a:t>Sichtbarkeit</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ist</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wichtig</a:t>
            </a:r>
            <a:r>
              <a:rPr lang="en-GB" sz="2000" dirty="0">
                <a:latin typeface="Roboto" panose="02000000000000000000" pitchFamily="2" charset="0"/>
                <a:ea typeface="Roboto" panose="02000000000000000000" pitchFamily="2" charset="0"/>
                <a:cs typeface="Roboto" panose="02000000000000000000" pitchFamily="2" charset="0"/>
              </a:rPr>
              <a:t>, um </a:t>
            </a:r>
            <a:r>
              <a:rPr lang="en-GB" sz="2000" b="1" dirty="0" err="1">
                <a:latin typeface="Roboto" panose="02000000000000000000" pitchFamily="2" charset="0"/>
                <a:ea typeface="Roboto" panose="02000000000000000000" pitchFamily="2" charset="0"/>
                <a:cs typeface="Roboto" panose="02000000000000000000" pitchFamily="2" charset="0"/>
              </a:rPr>
              <a:t>neue</a:t>
            </a:r>
            <a:r>
              <a:rPr lang="en-GB" sz="2000" b="1" dirty="0">
                <a:latin typeface="Roboto" panose="02000000000000000000" pitchFamily="2" charset="0"/>
                <a:ea typeface="Roboto" panose="02000000000000000000" pitchFamily="2" charset="0"/>
                <a:cs typeface="Roboto" panose="02000000000000000000" pitchFamily="2" charset="0"/>
              </a:rPr>
              <a:t> </a:t>
            </a:r>
            <a:r>
              <a:rPr lang="en-GB" sz="2000" b="1" dirty="0" err="1">
                <a:latin typeface="Roboto" panose="02000000000000000000" pitchFamily="2" charset="0"/>
                <a:ea typeface="Roboto" panose="02000000000000000000" pitchFamily="2" charset="0"/>
                <a:cs typeface="Roboto" panose="02000000000000000000" pitchFamily="2" charset="0"/>
              </a:rPr>
              <a:t>Optionen</a:t>
            </a:r>
            <a:r>
              <a:rPr lang="en-GB" sz="2000" b="1" dirty="0">
                <a:latin typeface="Roboto" panose="02000000000000000000" pitchFamily="2" charset="0"/>
                <a:ea typeface="Roboto" panose="02000000000000000000" pitchFamily="2" charset="0"/>
                <a:cs typeface="Roboto" panose="02000000000000000000" pitchFamily="2" charset="0"/>
              </a:rPr>
              <a:t> </a:t>
            </a:r>
            <a:r>
              <a:rPr lang="en-GB" sz="2000" dirty="0">
                <a:latin typeface="Roboto" panose="02000000000000000000" pitchFamily="2" charset="0"/>
                <a:ea typeface="Roboto" panose="02000000000000000000" pitchFamily="2" charset="0"/>
                <a:cs typeface="Roboto" panose="02000000000000000000" pitchFamily="2" charset="0"/>
              </a:rPr>
              <a:t>(</a:t>
            </a:r>
            <a:r>
              <a:rPr lang="en-GB" sz="2000" dirty="0" err="1">
                <a:latin typeface="Roboto" panose="02000000000000000000" pitchFamily="2" charset="0"/>
                <a:ea typeface="Roboto" panose="02000000000000000000" pitchFamily="2" charset="0"/>
                <a:cs typeface="Roboto" panose="02000000000000000000" pitchFamily="2" charset="0"/>
              </a:rPr>
              <a:t>z.B.</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berufliche</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Entwicklung</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zu</a:t>
            </a:r>
            <a:r>
              <a:rPr lang="en-GB" sz="2000" dirty="0">
                <a:latin typeface="Roboto" panose="02000000000000000000" pitchFamily="2" charset="0"/>
                <a:ea typeface="Roboto" panose="02000000000000000000" pitchFamily="2" charset="0"/>
                <a:cs typeface="Roboto" panose="02000000000000000000" pitchFamily="2" charset="0"/>
              </a:rPr>
              <a:t> </a:t>
            </a:r>
            <a:r>
              <a:rPr lang="en-GB" sz="2000" dirty="0" err="1">
                <a:latin typeface="Roboto" panose="02000000000000000000" pitchFamily="2" charset="0"/>
                <a:ea typeface="Roboto" panose="02000000000000000000" pitchFamily="2" charset="0"/>
                <a:cs typeface="Roboto" panose="02000000000000000000" pitchFamily="2" charset="0"/>
              </a:rPr>
              <a:t>ermöglichen</a:t>
            </a:r>
            <a:endParaRPr lang="en-GB" sz="2000" dirty="0">
              <a:latin typeface="Roboto" panose="02000000000000000000" pitchFamily="2" charset="0"/>
              <a:ea typeface="Roboto" panose="02000000000000000000" pitchFamily="2" charset="0"/>
              <a:cs typeface="Roboto" panose="02000000000000000000" pitchFamily="2" charset="0"/>
            </a:endParaRPr>
          </a:p>
          <a:p>
            <a:pPr algn="ctr"/>
            <a:endParaRPr lang="de-DE" sz="1200" dirty="0">
              <a:latin typeface="Roboto" panose="02000000000000000000" pitchFamily="2" charset="0"/>
              <a:ea typeface="Roboto" panose="02000000000000000000" pitchFamily="2" charset="0"/>
              <a:cs typeface="Roboto" panose="02000000000000000000" pitchFamily="2" charset="0"/>
            </a:endParaRPr>
          </a:p>
          <a:p>
            <a:pPr algn="ctr"/>
            <a:r>
              <a:rPr lang="en-GB" sz="1200" dirty="0">
                <a:latin typeface="Roboto" panose="02000000000000000000" pitchFamily="2" charset="0"/>
                <a:ea typeface="Roboto" panose="02000000000000000000" pitchFamily="2" charset="0"/>
                <a:cs typeface="Roboto" panose="02000000000000000000" pitchFamily="2" charset="0"/>
              </a:rPr>
              <a:t>(</a:t>
            </a:r>
            <a:r>
              <a:rPr lang="en-GB" sz="1200" dirty="0" err="1">
                <a:latin typeface="Roboto" panose="02000000000000000000" pitchFamily="2" charset="0"/>
                <a:ea typeface="Roboto" panose="02000000000000000000" pitchFamily="2" charset="0"/>
                <a:cs typeface="Roboto" panose="02000000000000000000" pitchFamily="2" charset="0"/>
              </a:rPr>
              <a:t>Paulitz</a:t>
            </a:r>
            <a:r>
              <a:rPr lang="en-GB" sz="1200" dirty="0">
                <a:latin typeface="Roboto" panose="02000000000000000000" pitchFamily="2" charset="0"/>
                <a:ea typeface="Roboto" panose="02000000000000000000" pitchFamily="2" charset="0"/>
                <a:cs typeface="Roboto" panose="02000000000000000000" pitchFamily="2" charset="0"/>
              </a:rPr>
              <a:t> and Wagner 2020)</a:t>
            </a:r>
            <a:endParaRPr lang="de-DE" sz="1200" dirty="0">
              <a:latin typeface="Roboto" panose="02000000000000000000" pitchFamily="2" charset="0"/>
              <a:ea typeface="Roboto" panose="02000000000000000000" pitchFamily="2" charset="0"/>
              <a:cs typeface="Roboto" panose="02000000000000000000" pitchFamily="2" charset="0"/>
            </a:endParaRPr>
          </a:p>
        </p:txBody>
      </p:sp>
      <p:pic>
        <p:nvPicPr>
          <p:cNvPr id="18" name="Grafik 17" descr="Menüband Silhouette">
            <a:extLst>
              <a:ext uri="{FF2B5EF4-FFF2-40B4-BE49-F238E27FC236}">
                <a16:creationId xmlns:a16="http://schemas.microsoft.com/office/drawing/2014/main" id="{08F9A9BD-5DCA-76BC-B0D1-AEDBEB4C439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887784" y="1980988"/>
            <a:ext cx="2416433" cy="2416433"/>
          </a:xfrm>
          <a:prstGeom prst="rect">
            <a:avLst/>
          </a:prstGeom>
        </p:spPr>
      </p:pic>
      <p:sp>
        <p:nvSpPr>
          <p:cNvPr id="19" name="Textfeld 18">
            <a:extLst>
              <a:ext uri="{FF2B5EF4-FFF2-40B4-BE49-F238E27FC236}">
                <a16:creationId xmlns:a16="http://schemas.microsoft.com/office/drawing/2014/main" id="{C3970E8E-063A-B185-DAF6-65A05B3D27C0}"/>
              </a:ext>
            </a:extLst>
          </p:cNvPr>
          <p:cNvSpPr txBox="1"/>
          <p:nvPr/>
        </p:nvSpPr>
        <p:spPr>
          <a:xfrm>
            <a:off x="4303552" y="4397422"/>
            <a:ext cx="3622265" cy="1261884"/>
          </a:xfrm>
          <a:prstGeom prst="rect">
            <a:avLst/>
          </a:prstGeom>
          <a:noFill/>
        </p:spPr>
        <p:txBody>
          <a:bodyPr wrap="square">
            <a:spAutoFit/>
          </a:bodyPr>
          <a:lstStyle/>
          <a:p>
            <a:pPr algn="ctr"/>
            <a:r>
              <a:rPr lang="de-DE" sz="2000" dirty="0">
                <a:latin typeface="Roboto" panose="02000000000000000000" pitchFamily="2" charset="0"/>
                <a:ea typeface="Roboto" panose="02000000000000000000" pitchFamily="2" charset="0"/>
                <a:cs typeface="Roboto" panose="02000000000000000000" pitchFamily="2" charset="0"/>
              </a:rPr>
              <a:t>Sichtbarkeit kann die </a:t>
            </a:r>
            <a:r>
              <a:rPr lang="de-DE" sz="2000" b="1" dirty="0">
                <a:latin typeface="Roboto" panose="02000000000000000000" pitchFamily="2" charset="0"/>
                <a:ea typeface="Roboto" panose="02000000000000000000" pitchFamily="2" charset="0"/>
                <a:cs typeface="Roboto" panose="02000000000000000000" pitchFamily="2" charset="0"/>
              </a:rPr>
              <a:t>Reputation</a:t>
            </a:r>
            <a:r>
              <a:rPr lang="de-DE" sz="2000" dirty="0">
                <a:latin typeface="Roboto" panose="02000000000000000000" pitchFamily="2" charset="0"/>
                <a:ea typeface="Roboto" panose="02000000000000000000" pitchFamily="2" charset="0"/>
                <a:cs typeface="Roboto" panose="02000000000000000000" pitchFamily="2" charset="0"/>
              </a:rPr>
              <a:t> verbessern</a:t>
            </a:r>
            <a:endParaRPr lang="en-US" sz="2000" dirty="0">
              <a:latin typeface="Roboto" panose="02000000000000000000" pitchFamily="2" charset="0"/>
              <a:ea typeface="Roboto" panose="02000000000000000000" pitchFamily="2" charset="0"/>
              <a:cs typeface="Roboto" panose="02000000000000000000" pitchFamily="2" charset="0"/>
            </a:endParaRPr>
          </a:p>
          <a:p>
            <a:pPr algn="ctr"/>
            <a:endParaRPr lang="en-US" sz="1200" dirty="0">
              <a:latin typeface="Roboto" panose="02000000000000000000" pitchFamily="2" charset="0"/>
              <a:ea typeface="Roboto" panose="02000000000000000000" pitchFamily="2" charset="0"/>
              <a:cs typeface="Roboto" panose="02000000000000000000" pitchFamily="2" charset="0"/>
            </a:endParaRPr>
          </a:p>
          <a:p>
            <a:pPr algn="ctr"/>
            <a:r>
              <a:rPr lang="en-US" sz="1200" dirty="0">
                <a:latin typeface="Roboto" panose="02000000000000000000" pitchFamily="2" charset="0"/>
                <a:ea typeface="Roboto" panose="02000000000000000000" pitchFamily="2" charset="0"/>
                <a:cs typeface="Roboto" panose="02000000000000000000" pitchFamily="2" charset="0"/>
              </a:rPr>
              <a:t>(</a:t>
            </a:r>
            <a:r>
              <a:rPr lang="en-US" sz="1200" dirty="0" err="1">
                <a:latin typeface="Roboto" panose="02000000000000000000" pitchFamily="2" charset="0"/>
                <a:ea typeface="Roboto" panose="02000000000000000000" pitchFamily="2" charset="0"/>
                <a:cs typeface="Roboto" panose="02000000000000000000" pitchFamily="2" charset="0"/>
              </a:rPr>
              <a:t>Eisenegger</a:t>
            </a:r>
            <a:r>
              <a:rPr lang="en-US" sz="1200" dirty="0">
                <a:latin typeface="Roboto" panose="02000000000000000000" pitchFamily="2" charset="0"/>
                <a:ea typeface="Roboto" panose="02000000000000000000" pitchFamily="2" charset="0"/>
                <a:cs typeface="Roboto" panose="02000000000000000000" pitchFamily="2" charset="0"/>
              </a:rPr>
              <a:t>, 2005, p. 69; </a:t>
            </a:r>
            <a:r>
              <a:rPr lang="en-US" sz="1200" dirty="0" err="1">
                <a:latin typeface="Roboto" panose="02000000000000000000" pitchFamily="2" charset="0"/>
                <a:ea typeface="Roboto" panose="02000000000000000000" pitchFamily="2" charset="0"/>
                <a:cs typeface="Roboto" panose="02000000000000000000" pitchFamily="2" charset="0"/>
              </a:rPr>
              <a:t>Schimank</a:t>
            </a:r>
            <a:r>
              <a:rPr lang="en-US" sz="1200" dirty="0">
                <a:latin typeface="Roboto" panose="02000000000000000000" pitchFamily="2" charset="0"/>
                <a:ea typeface="Roboto" panose="02000000000000000000" pitchFamily="2" charset="0"/>
                <a:cs typeface="Roboto" panose="02000000000000000000" pitchFamily="2" charset="0"/>
              </a:rPr>
              <a:t>, 2010, p. 234; Shepherd, 1981, p. 133)</a:t>
            </a:r>
            <a:endParaRPr lang="de-DE" sz="1200" dirty="0">
              <a:latin typeface="Roboto" panose="02000000000000000000" pitchFamily="2" charset="0"/>
              <a:ea typeface="Roboto" panose="02000000000000000000" pitchFamily="2" charset="0"/>
              <a:cs typeface="Roboto" panose="02000000000000000000" pitchFamily="2" charset="0"/>
            </a:endParaRPr>
          </a:p>
        </p:txBody>
      </p:sp>
      <p:pic>
        <p:nvPicPr>
          <p:cNvPr id="7" name="Grafik 6" descr="Klassenzimmer Silhouette">
            <a:extLst>
              <a:ext uri="{FF2B5EF4-FFF2-40B4-BE49-F238E27FC236}">
                <a16:creationId xmlns:a16="http://schemas.microsoft.com/office/drawing/2014/main" id="{6B4202AA-2CC7-E7BC-2F13-24206DBAC12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318184" y="1980989"/>
            <a:ext cx="2416433" cy="2416433"/>
          </a:xfrm>
          <a:prstGeom prst="rect">
            <a:avLst/>
          </a:prstGeom>
        </p:spPr>
      </p:pic>
      <p:sp>
        <p:nvSpPr>
          <p:cNvPr id="8" name="Textfeld 7">
            <a:extLst>
              <a:ext uri="{FF2B5EF4-FFF2-40B4-BE49-F238E27FC236}">
                <a16:creationId xmlns:a16="http://schemas.microsoft.com/office/drawing/2014/main" id="{577BAD61-2879-3567-F40D-100B555C9551}"/>
              </a:ext>
            </a:extLst>
          </p:cNvPr>
          <p:cNvSpPr txBox="1"/>
          <p:nvPr/>
        </p:nvSpPr>
        <p:spPr>
          <a:xfrm>
            <a:off x="715269" y="4397422"/>
            <a:ext cx="3588283" cy="1384995"/>
          </a:xfrm>
          <a:prstGeom prst="rect">
            <a:avLst/>
          </a:prstGeom>
          <a:noFill/>
        </p:spPr>
        <p:txBody>
          <a:bodyPr wrap="square">
            <a:spAutoFit/>
          </a:bodyPr>
          <a:lstStyle/>
          <a:p>
            <a:pPr algn="ctr"/>
            <a:r>
              <a:rPr lang="de-DE" sz="2000" dirty="0">
                <a:latin typeface="Roboto" panose="02000000000000000000" pitchFamily="2" charset="0"/>
                <a:ea typeface="Roboto" panose="02000000000000000000" pitchFamily="2" charset="0"/>
                <a:cs typeface="Roboto" panose="02000000000000000000" pitchFamily="2" charset="0"/>
              </a:rPr>
              <a:t>Sichtbarkeit ist </a:t>
            </a:r>
            <a:r>
              <a:rPr lang="de-DE" sz="2000" b="1" dirty="0">
                <a:latin typeface="Roboto" panose="02000000000000000000" pitchFamily="2" charset="0"/>
                <a:ea typeface="Roboto" panose="02000000000000000000" pitchFamily="2" charset="0"/>
                <a:cs typeface="Roboto" panose="02000000000000000000" pitchFamily="2" charset="0"/>
              </a:rPr>
              <a:t>Teil</a:t>
            </a:r>
            <a:r>
              <a:rPr lang="de-DE" sz="2000" dirty="0">
                <a:latin typeface="Roboto" panose="02000000000000000000" pitchFamily="2" charset="0"/>
                <a:ea typeface="Roboto" panose="02000000000000000000" pitchFamily="2" charset="0"/>
                <a:cs typeface="Roboto" panose="02000000000000000000" pitchFamily="2" charset="0"/>
              </a:rPr>
              <a:t> </a:t>
            </a:r>
            <a:r>
              <a:rPr lang="de-DE" sz="2000" b="1" dirty="0">
                <a:latin typeface="Roboto" panose="02000000000000000000" pitchFamily="2" charset="0"/>
                <a:ea typeface="Roboto" panose="02000000000000000000" pitchFamily="2" charset="0"/>
                <a:cs typeface="Roboto" panose="02000000000000000000" pitchFamily="2" charset="0"/>
              </a:rPr>
              <a:t>der</a:t>
            </a:r>
            <a:r>
              <a:rPr lang="de-DE" sz="2000" dirty="0">
                <a:latin typeface="Roboto" panose="02000000000000000000" pitchFamily="2" charset="0"/>
                <a:ea typeface="Roboto" panose="02000000000000000000" pitchFamily="2" charset="0"/>
                <a:cs typeface="Roboto" panose="02000000000000000000" pitchFamily="2" charset="0"/>
              </a:rPr>
              <a:t> </a:t>
            </a:r>
            <a:r>
              <a:rPr lang="de-DE" sz="2000" b="1" dirty="0">
                <a:latin typeface="Roboto" panose="02000000000000000000" pitchFamily="2" charset="0"/>
                <a:ea typeface="Roboto" panose="02000000000000000000" pitchFamily="2" charset="0"/>
                <a:cs typeface="Roboto" panose="02000000000000000000" pitchFamily="2" charset="0"/>
              </a:rPr>
              <a:t>Wissenschafts-kommunikation</a:t>
            </a:r>
            <a:r>
              <a:rPr lang="de-DE" sz="2000" dirty="0">
                <a:latin typeface="Roboto" panose="02000000000000000000" pitchFamily="2" charset="0"/>
                <a:ea typeface="Roboto" panose="02000000000000000000" pitchFamily="2" charset="0"/>
                <a:cs typeface="Roboto" panose="02000000000000000000" pitchFamily="2" charset="0"/>
              </a:rPr>
              <a:t> </a:t>
            </a:r>
          </a:p>
          <a:p>
            <a:pPr algn="ctr"/>
            <a:endParaRPr lang="en-US" sz="1200" dirty="0">
              <a:latin typeface="Roboto" panose="02000000000000000000" pitchFamily="2" charset="0"/>
              <a:ea typeface="Roboto" panose="02000000000000000000" pitchFamily="2" charset="0"/>
              <a:cs typeface="Roboto" panose="02000000000000000000" pitchFamily="2" charset="0"/>
            </a:endParaRPr>
          </a:p>
          <a:p>
            <a:pPr algn="ctr"/>
            <a:r>
              <a:rPr lang="en-US" sz="1200" dirty="0">
                <a:latin typeface="Roboto" panose="02000000000000000000" pitchFamily="2" charset="0"/>
                <a:ea typeface="Roboto" panose="02000000000000000000" pitchFamily="2" charset="0"/>
                <a:cs typeface="Roboto" panose="02000000000000000000" pitchFamily="2" charset="0"/>
              </a:rPr>
              <a:t>(Peters 2008)</a:t>
            </a:r>
          </a:p>
        </p:txBody>
      </p:sp>
    </p:spTree>
    <p:extLst>
      <p:ext uri="{BB962C8B-B14F-4D97-AF65-F5344CB8AC3E}">
        <p14:creationId xmlns:p14="http://schemas.microsoft.com/office/powerpoint/2010/main" val="1875209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45" name="Google Shape;245;p46"/>
          <p:cNvSpPr/>
          <p:nvPr/>
        </p:nvSpPr>
        <p:spPr>
          <a:xfrm>
            <a:off x="5652873" y="2560124"/>
            <a:ext cx="912800" cy="912800"/>
          </a:xfrm>
          <a:prstGeom prst="ellipse">
            <a:avLst/>
          </a:prstGeom>
          <a:gradFill>
            <a:gsLst>
              <a:gs pos="0">
                <a:srgbClr val="D000C5"/>
              </a:gs>
              <a:gs pos="100000">
                <a:srgbClr val="8A15FF"/>
              </a:gs>
            </a:gsLst>
            <a:lin ang="10800000" scaled="1"/>
          </a:gradFill>
          <a:ln>
            <a:noFill/>
          </a:ln>
        </p:spPr>
        <p:txBody>
          <a:bodyPr spcFirstLastPara="1" wrap="square" lIns="121900" tIns="121900" rIns="121900" bIns="121900" anchor="ctr" anchorCtr="0">
            <a:noAutofit/>
          </a:bodyPr>
          <a:lstStyle/>
          <a:p>
            <a:endParaRPr sz="2400" dirty="0">
              <a:solidFill>
                <a:schemeClr val="bg1"/>
              </a:solidFill>
              <a:latin typeface="Montserrat" panose="00000500000000000000" pitchFamily="2" charset="0"/>
            </a:endParaRPr>
          </a:p>
        </p:txBody>
      </p:sp>
      <p:sp>
        <p:nvSpPr>
          <p:cNvPr id="246" name="Google Shape;246;p46"/>
          <p:cNvSpPr/>
          <p:nvPr/>
        </p:nvSpPr>
        <p:spPr>
          <a:xfrm>
            <a:off x="8959667" y="2516200"/>
            <a:ext cx="912800" cy="912800"/>
          </a:xfrm>
          <a:prstGeom prst="ellipse">
            <a:avLst/>
          </a:prstGeom>
          <a:gradFill>
            <a:gsLst>
              <a:gs pos="0">
                <a:srgbClr val="D000C5"/>
              </a:gs>
              <a:gs pos="100000">
                <a:srgbClr val="8A15FF"/>
              </a:gs>
            </a:gsLst>
            <a:lin ang="10800000" scaled="1"/>
          </a:gradFill>
          <a:ln>
            <a:noFill/>
          </a:ln>
        </p:spPr>
        <p:txBody>
          <a:bodyPr spcFirstLastPara="1" wrap="square" lIns="121900" tIns="121900" rIns="121900" bIns="121900" anchor="ctr" anchorCtr="0">
            <a:noAutofit/>
          </a:bodyPr>
          <a:lstStyle/>
          <a:p>
            <a:endParaRPr sz="2400" dirty="0">
              <a:latin typeface="Montserrat" panose="00000500000000000000" pitchFamily="2" charset="0"/>
            </a:endParaRPr>
          </a:p>
        </p:txBody>
      </p:sp>
      <p:sp>
        <p:nvSpPr>
          <p:cNvPr id="239" name="Google Shape;239;p46"/>
          <p:cNvSpPr txBox="1">
            <a:spLocks noGrp="1"/>
          </p:cNvSpPr>
          <p:nvPr>
            <p:ph type="title" idx="5"/>
          </p:nvPr>
        </p:nvSpPr>
        <p:spPr>
          <a:xfrm>
            <a:off x="1397929" y="3690633"/>
            <a:ext cx="2756000" cy="731200"/>
          </a:xfrm>
          <a:prstGeom prst="rect">
            <a:avLst/>
          </a:prstGeom>
        </p:spPr>
        <p:txBody>
          <a:bodyPr spcFirstLastPara="1" vert="horz" wrap="square" lIns="121900" tIns="121900" rIns="121900" bIns="121900" rtlCol="0" anchor="b" anchorCtr="0">
            <a:noAutofit/>
          </a:bodyPr>
          <a:lstStyle/>
          <a:p>
            <a:r>
              <a:rPr lang="en-US" b="1" dirty="0">
                <a:solidFill>
                  <a:schemeClr val="accent4"/>
                </a:solidFill>
                <a:ea typeface="Times New Roman" panose="02020603050405020304" pitchFamily="18" charset="0"/>
              </a:rPr>
              <a:t>Role Models</a:t>
            </a:r>
            <a:endParaRPr dirty="0">
              <a:solidFill>
                <a:schemeClr val="accent4"/>
              </a:solidFill>
            </a:endParaRPr>
          </a:p>
        </p:txBody>
      </p:sp>
      <p:sp>
        <p:nvSpPr>
          <p:cNvPr id="237" name="Google Shape;237;p46"/>
          <p:cNvSpPr txBox="1">
            <a:spLocks noGrp="1"/>
          </p:cNvSpPr>
          <p:nvPr>
            <p:ph type="title" idx="2"/>
          </p:nvPr>
        </p:nvSpPr>
        <p:spPr>
          <a:xfrm>
            <a:off x="8038071" y="3690633"/>
            <a:ext cx="2756000" cy="731200"/>
          </a:xfrm>
          <a:prstGeom prst="rect">
            <a:avLst/>
          </a:prstGeom>
        </p:spPr>
        <p:txBody>
          <a:bodyPr spcFirstLastPara="1" vert="horz" wrap="square" lIns="121900" tIns="121900" rIns="121900" bIns="121900" rtlCol="0" anchor="b" anchorCtr="0">
            <a:noAutofit/>
          </a:bodyPr>
          <a:lstStyle/>
          <a:p>
            <a:r>
              <a:rPr lang="de-DE" b="1" dirty="0">
                <a:solidFill>
                  <a:schemeClr val="accent4"/>
                </a:solidFill>
              </a:rPr>
              <a:t>Mehr Qualität</a:t>
            </a:r>
            <a:endParaRPr b="1" dirty="0">
              <a:solidFill>
                <a:schemeClr val="accent4"/>
              </a:solidFill>
            </a:endParaRPr>
          </a:p>
        </p:txBody>
      </p:sp>
      <p:sp>
        <p:nvSpPr>
          <p:cNvPr id="238" name="Google Shape;238;p46"/>
          <p:cNvSpPr txBox="1">
            <a:spLocks noGrp="1"/>
          </p:cNvSpPr>
          <p:nvPr>
            <p:ph type="subTitle" idx="3"/>
          </p:nvPr>
        </p:nvSpPr>
        <p:spPr>
          <a:xfrm>
            <a:off x="8038071" y="4603833"/>
            <a:ext cx="2756000" cy="1646800"/>
          </a:xfrm>
          <a:prstGeom prst="rect">
            <a:avLst/>
          </a:prstGeom>
        </p:spPr>
        <p:txBody>
          <a:bodyPr spcFirstLastPara="1" vert="horz" wrap="square" lIns="121900" tIns="121900" rIns="121900" bIns="121900" rtlCol="0" anchor="t" anchorCtr="0">
            <a:noAutofit/>
          </a:bodyPr>
          <a:lstStyle/>
          <a:p>
            <a:pPr marL="152396" indent="0"/>
            <a:r>
              <a:rPr lang="en-US" sz="2000" b="1" dirty="0" err="1">
                <a:ea typeface="Times New Roman" panose="02020603050405020304" pitchFamily="18" charset="0"/>
              </a:rPr>
              <a:t>Diversität</a:t>
            </a:r>
            <a:r>
              <a:rPr lang="en-US" sz="2000" b="1" dirty="0">
                <a:ea typeface="Times New Roman" panose="02020603050405020304" pitchFamily="18" charset="0"/>
              </a:rPr>
              <a:t> </a:t>
            </a:r>
            <a:r>
              <a:rPr lang="de-DE" sz="2000" dirty="0">
                <a:ea typeface="Times New Roman" panose="02020603050405020304" pitchFamily="18" charset="0"/>
              </a:rPr>
              <a:t>kann zu einer besseren Qualität und innovativeren Forschung führen</a:t>
            </a:r>
          </a:p>
          <a:p>
            <a:pPr algn="ctr"/>
            <a:endParaRPr lang="en-US" sz="1067" dirty="0">
              <a:ea typeface="Times New Roman" panose="02020603050405020304" pitchFamily="18" charset="0"/>
            </a:endParaRPr>
          </a:p>
          <a:p>
            <a:pPr algn="ctr"/>
            <a:r>
              <a:rPr lang="en-US" sz="1333" dirty="0">
                <a:ea typeface="Times New Roman" panose="02020603050405020304" pitchFamily="18" charset="0"/>
              </a:rPr>
              <a:t>(Gomez &amp; </a:t>
            </a:r>
            <a:r>
              <a:rPr lang="en-US" sz="1333" dirty="0" err="1">
                <a:ea typeface="Times New Roman" panose="02020603050405020304" pitchFamily="18" charset="0"/>
              </a:rPr>
              <a:t>Bernet</a:t>
            </a:r>
            <a:r>
              <a:rPr lang="en-US" sz="1333" dirty="0">
                <a:ea typeface="Times New Roman" panose="02020603050405020304" pitchFamily="18" charset="0"/>
              </a:rPr>
              <a:t>, 2019; </a:t>
            </a:r>
            <a:r>
              <a:rPr lang="en-US" sz="1333" dirty="0" err="1">
                <a:ea typeface="Times New Roman" panose="02020603050405020304" pitchFamily="18" charset="0"/>
              </a:rPr>
              <a:t>Gurin</a:t>
            </a:r>
            <a:r>
              <a:rPr lang="en-US" sz="1333" dirty="0">
                <a:ea typeface="Times New Roman" panose="02020603050405020304" pitchFamily="18" charset="0"/>
              </a:rPr>
              <a:t> et al., 2002)</a:t>
            </a:r>
          </a:p>
        </p:txBody>
      </p:sp>
      <p:sp>
        <p:nvSpPr>
          <p:cNvPr id="240" name="Google Shape;240;p46"/>
          <p:cNvSpPr txBox="1">
            <a:spLocks noGrp="1"/>
          </p:cNvSpPr>
          <p:nvPr>
            <p:ph type="subTitle" idx="6"/>
          </p:nvPr>
        </p:nvSpPr>
        <p:spPr>
          <a:xfrm>
            <a:off x="894081" y="4603833"/>
            <a:ext cx="3259849" cy="1646800"/>
          </a:xfrm>
          <a:prstGeom prst="rect">
            <a:avLst/>
          </a:prstGeom>
        </p:spPr>
        <p:txBody>
          <a:bodyPr spcFirstLastPara="1" vert="horz" wrap="square" lIns="121900" tIns="121900" rIns="121900" bIns="121900" rtlCol="0" anchor="t" anchorCtr="0">
            <a:noAutofit/>
          </a:bodyPr>
          <a:lstStyle/>
          <a:p>
            <a:pPr marL="152396" indent="0"/>
            <a:r>
              <a:rPr lang="de-DE" sz="2000" b="1" dirty="0">
                <a:ea typeface="Times New Roman" panose="02020603050405020304" pitchFamily="18" charset="0"/>
              </a:rPr>
              <a:t>Rollenvorbilder </a:t>
            </a:r>
            <a:r>
              <a:rPr lang="de-DE" sz="2000" dirty="0">
                <a:ea typeface="Times New Roman" panose="02020603050405020304" pitchFamily="18" charset="0"/>
              </a:rPr>
              <a:t>können einen Einfluss auf die Leistung und berufliche Laufbahn haben </a:t>
            </a:r>
          </a:p>
          <a:p>
            <a:pPr algn="ctr"/>
            <a:endParaRPr lang="en-US" sz="1067" dirty="0">
              <a:ea typeface="Times New Roman" panose="02020603050405020304" pitchFamily="18" charset="0"/>
            </a:endParaRPr>
          </a:p>
          <a:p>
            <a:pPr algn="ctr"/>
            <a:r>
              <a:rPr lang="en-US" sz="1333" dirty="0">
                <a:ea typeface="Times New Roman" panose="02020603050405020304" pitchFamily="18" charset="0"/>
              </a:rPr>
              <a:t>(Herrmann et al., 2016; Quimby &amp; </a:t>
            </a:r>
            <a:r>
              <a:rPr lang="en-US" sz="1333" dirty="0" err="1">
                <a:ea typeface="Times New Roman" panose="02020603050405020304" pitchFamily="18" charset="0"/>
              </a:rPr>
              <a:t>Santis</a:t>
            </a:r>
            <a:r>
              <a:rPr lang="en-US" sz="1333" dirty="0">
                <a:ea typeface="Times New Roman" panose="02020603050405020304" pitchFamily="18" charset="0"/>
              </a:rPr>
              <a:t>, 2006).</a:t>
            </a:r>
            <a:endParaRPr lang="de-DE" sz="1333" dirty="0"/>
          </a:p>
        </p:txBody>
      </p:sp>
      <p:sp>
        <p:nvSpPr>
          <p:cNvPr id="233" name="Google Shape;233;p46"/>
          <p:cNvSpPr txBox="1">
            <a:spLocks noGrp="1"/>
          </p:cNvSpPr>
          <p:nvPr>
            <p:ph type="title" idx="4"/>
          </p:nvPr>
        </p:nvSpPr>
        <p:spPr>
          <a:xfrm>
            <a:off x="1251334" y="593367"/>
            <a:ext cx="8345933" cy="1255200"/>
          </a:xfrm>
          <a:prstGeom prst="rect">
            <a:avLst/>
          </a:prstGeom>
        </p:spPr>
        <p:txBody>
          <a:bodyPr spcFirstLastPara="1" vert="horz" wrap="square" lIns="121900" tIns="121900" rIns="121900" bIns="121900" rtlCol="0" anchor="t" anchorCtr="0">
            <a:noAutofit/>
          </a:bodyPr>
          <a:lstStyle/>
          <a:p>
            <a:r>
              <a:rPr lang="de-DE" sz="4400" b="0" dirty="0">
                <a:solidFill>
                  <a:schemeClr val="tx1"/>
                </a:solidFill>
                <a:latin typeface="Cormorant" pitchFamily="2" charset="0"/>
              </a:rPr>
              <a:t>Warum ist es wichtig, dass es sichtbare Wissenschaftlerinnen gibt?</a:t>
            </a:r>
          </a:p>
        </p:txBody>
      </p:sp>
      <p:sp>
        <p:nvSpPr>
          <p:cNvPr id="235" name="Google Shape;235;p46"/>
          <p:cNvSpPr txBox="1">
            <a:spLocks noGrp="1"/>
          </p:cNvSpPr>
          <p:nvPr>
            <p:ph type="title"/>
          </p:nvPr>
        </p:nvSpPr>
        <p:spPr>
          <a:xfrm>
            <a:off x="4558554" y="3690633"/>
            <a:ext cx="3093224" cy="731200"/>
          </a:xfrm>
          <a:prstGeom prst="rect">
            <a:avLst/>
          </a:prstGeom>
        </p:spPr>
        <p:txBody>
          <a:bodyPr spcFirstLastPara="1" vert="horz" wrap="square" lIns="121900" tIns="121900" rIns="121900" bIns="121900" rtlCol="0" anchor="b" anchorCtr="0">
            <a:noAutofit/>
          </a:bodyPr>
          <a:lstStyle/>
          <a:p>
            <a:r>
              <a:rPr lang="en-GB" b="1" dirty="0" err="1">
                <a:solidFill>
                  <a:schemeClr val="accent4"/>
                </a:solidFill>
                <a:ea typeface="Times New Roman" panose="02020603050405020304" pitchFamily="18" charset="0"/>
              </a:rPr>
              <a:t>Abbau</a:t>
            </a:r>
            <a:r>
              <a:rPr lang="en-GB" b="1" dirty="0">
                <a:solidFill>
                  <a:schemeClr val="accent4"/>
                </a:solidFill>
                <a:ea typeface="Times New Roman" panose="02020603050405020304" pitchFamily="18" charset="0"/>
              </a:rPr>
              <a:t> von </a:t>
            </a:r>
            <a:r>
              <a:rPr lang="en-GB" b="1" dirty="0" err="1">
                <a:solidFill>
                  <a:schemeClr val="accent4"/>
                </a:solidFill>
                <a:ea typeface="Times New Roman" panose="02020603050405020304" pitchFamily="18" charset="0"/>
              </a:rPr>
              <a:t>Stereotypen</a:t>
            </a:r>
            <a:endParaRPr lang="de-DE" dirty="0">
              <a:solidFill>
                <a:schemeClr val="accent4"/>
              </a:solidFill>
            </a:endParaRPr>
          </a:p>
        </p:txBody>
      </p:sp>
      <p:sp>
        <p:nvSpPr>
          <p:cNvPr id="236" name="Google Shape;236;p46"/>
          <p:cNvSpPr txBox="1">
            <a:spLocks noGrp="1"/>
          </p:cNvSpPr>
          <p:nvPr>
            <p:ph type="subTitle" idx="1"/>
          </p:nvPr>
        </p:nvSpPr>
        <p:spPr>
          <a:xfrm>
            <a:off x="4407327" y="4582473"/>
            <a:ext cx="3469188" cy="1646800"/>
          </a:xfrm>
          <a:prstGeom prst="rect">
            <a:avLst/>
          </a:prstGeom>
        </p:spPr>
        <p:txBody>
          <a:bodyPr spcFirstLastPara="1" vert="horz" wrap="square" lIns="121900" tIns="121900" rIns="121900" bIns="121900" rtlCol="0" anchor="t" anchorCtr="0">
            <a:noAutofit/>
          </a:bodyPr>
          <a:lstStyle/>
          <a:p>
            <a:pPr marL="152396" indent="0"/>
            <a:r>
              <a:rPr lang="de-DE" sz="2000" b="1" dirty="0"/>
              <a:t>Geschlechtergerechtigkeit</a:t>
            </a:r>
            <a:r>
              <a:rPr lang="de-DE" sz="2000" dirty="0"/>
              <a:t> verringert soziale Ungleichheiten und fördert Chancengleichheit </a:t>
            </a:r>
            <a:endParaRPr lang="en-US" sz="1333" dirty="0">
              <a:ea typeface="Times New Roman" panose="02020603050405020304" pitchFamily="18" charset="0"/>
            </a:endParaRPr>
          </a:p>
          <a:p>
            <a:pPr algn="ctr"/>
            <a:endParaRPr lang="en-US" sz="1333" dirty="0">
              <a:ea typeface="Times New Roman" panose="02020603050405020304" pitchFamily="18" charset="0"/>
            </a:endParaRPr>
          </a:p>
          <a:p>
            <a:pPr algn="ctr"/>
            <a:r>
              <a:rPr lang="en-US" sz="1333" dirty="0">
                <a:ea typeface="Times New Roman" panose="02020603050405020304" pitchFamily="18" charset="0"/>
              </a:rPr>
              <a:t>(Goldin &amp; Rouse, 2000; Lincoln et</a:t>
            </a:r>
          </a:p>
          <a:p>
            <a:pPr algn="ctr"/>
            <a:r>
              <a:rPr lang="en-US" sz="1333" dirty="0">
                <a:ea typeface="Times New Roman" panose="02020603050405020304" pitchFamily="18" charset="0"/>
              </a:rPr>
              <a:t>al., 2012; Ross et al., 2022; Wharton,</a:t>
            </a:r>
          </a:p>
          <a:p>
            <a:pPr algn="ctr"/>
            <a:r>
              <a:rPr lang="en-US" sz="1333" dirty="0">
                <a:ea typeface="Times New Roman" panose="02020603050405020304" pitchFamily="18" charset="0"/>
              </a:rPr>
              <a:t>2005, S. 184)</a:t>
            </a:r>
          </a:p>
        </p:txBody>
      </p:sp>
      <p:cxnSp>
        <p:nvCxnSpPr>
          <p:cNvPr id="241" name="Google Shape;241;p46"/>
          <p:cNvCxnSpPr/>
          <p:nvPr/>
        </p:nvCxnSpPr>
        <p:spPr>
          <a:xfrm>
            <a:off x="5914796" y="4518531"/>
            <a:ext cx="362400" cy="0"/>
          </a:xfrm>
          <a:prstGeom prst="straightConnector1">
            <a:avLst/>
          </a:prstGeom>
          <a:noFill/>
          <a:ln w="9525" cap="flat" cmpd="sng">
            <a:solidFill>
              <a:schemeClr val="accent5"/>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2" name="Google Shape;242;p46"/>
          <p:cNvCxnSpPr/>
          <p:nvPr/>
        </p:nvCxnSpPr>
        <p:spPr>
          <a:xfrm>
            <a:off x="9234867" y="4518531"/>
            <a:ext cx="362400" cy="0"/>
          </a:xfrm>
          <a:prstGeom prst="straightConnector1">
            <a:avLst/>
          </a:prstGeom>
          <a:noFill/>
          <a:ln w="9525" cap="flat" cmpd="sng">
            <a:solidFill>
              <a:schemeClr val="accent5"/>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3" name="Google Shape;243;p46"/>
          <p:cNvCxnSpPr/>
          <p:nvPr/>
        </p:nvCxnSpPr>
        <p:spPr>
          <a:xfrm>
            <a:off x="2594733" y="4518531"/>
            <a:ext cx="362400" cy="0"/>
          </a:xfrm>
          <a:prstGeom prst="straightConnector1">
            <a:avLst/>
          </a:prstGeom>
          <a:noFill/>
          <a:ln w="9525" cap="flat" cmpd="sng">
            <a:solidFill>
              <a:schemeClr val="accent5"/>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4" name="Google Shape;244;p46"/>
          <p:cNvSpPr/>
          <p:nvPr/>
        </p:nvSpPr>
        <p:spPr>
          <a:xfrm>
            <a:off x="2319533" y="2516200"/>
            <a:ext cx="912800" cy="912800"/>
          </a:xfrm>
          <a:prstGeom prst="ellipse">
            <a:avLst/>
          </a:prstGeom>
          <a:gradFill>
            <a:gsLst>
              <a:gs pos="0">
                <a:srgbClr val="D000C5"/>
              </a:gs>
              <a:gs pos="100000">
                <a:srgbClr val="8A15FF"/>
              </a:gs>
            </a:gsLst>
            <a:lin ang="10800000" scaled="1"/>
          </a:gradFill>
          <a:ln>
            <a:noFill/>
          </a:ln>
        </p:spPr>
        <p:txBody>
          <a:bodyPr spcFirstLastPara="1" wrap="square" lIns="121900" tIns="121900" rIns="121900" bIns="121900" anchor="ctr" anchorCtr="0">
            <a:noAutofit/>
          </a:bodyPr>
          <a:lstStyle/>
          <a:p>
            <a:endParaRPr sz="2400" dirty="0">
              <a:latin typeface="Montserrat" panose="00000500000000000000" pitchFamily="2" charset="0"/>
            </a:endParaRPr>
          </a:p>
        </p:txBody>
      </p:sp>
      <p:pic>
        <p:nvPicPr>
          <p:cNvPr id="4" name="Grafik 3" descr="Held weiblich Silhouette">
            <a:extLst>
              <a:ext uri="{FF2B5EF4-FFF2-40B4-BE49-F238E27FC236}">
                <a16:creationId xmlns:a16="http://schemas.microsoft.com/office/drawing/2014/main" id="{A3E9B56B-038E-2675-EC01-669603CE4C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399504" y="2640076"/>
            <a:ext cx="752851" cy="752851"/>
          </a:xfrm>
          <a:prstGeom prst="rect">
            <a:avLst/>
          </a:prstGeom>
        </p:spPr>
      </p:pic>
      <p:pic>
        <p:nvPicPr>
          <p:cNvPr id="5" name="Grafik 4" descr="Frau mit Baby Silhouette">
            <a:extLst>
              <a:ext uri="{FF2B5EF4-FFF2-40B4-BE49-F238E27FC236}">
                <a16:creationId xmlns:a16="http://schemas.microsoft.com/office/drawing/2014/main" id="{28BE6580-10B6-F4E5-044F-41F212D9376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88754" y="2622397"/>
            <a:ext cx="832825" cy="832825"/>
          </a:xfrm>
          <a:prstGeom prst="rect">
            <a:avLst/>
          </a:prstGeom>
        </p:spPr>
      </p:pic>
      <p:pic>
        <p:nvPicPr>
          <p:cNvPr id="7" name="Grafik 6" descr="Prost Silhouette">
            <a:extLst>
              <a:ext uri="{FF2B5EF4-FFF2-40B4-BE49-F238E27FC236}">
                <a16:creationId xmlns:a16="http://schemas.microsoft.com/office/drawing/2014/main" id="{EEE23B51-B163-AA91-AC2F-1AE13874F57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21939" y="2622396"/>
            <a:ext cx="788256" cy="78825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5C1E5-2322-570C-56E2-DB7666EA3D3C}"/>
            </a:ext>
          </a:extLst>
        </p:cNvPr>
        <p:cNvGrpSpPr/>
        <p:nvPr/>
      </p:nvGrpSpPr>
      <p:grpSpPr>
        <a:xfrm>
          <a:off x="0" y="0"/>
          <a:ext cx="0" cy="0"/>
          <a:chOff x="0" y="0"/>
          <a:chExt cx="0" cy="0"/>
        </a:xfrm>
      </p:grpSpPr>
      <p:sp>
        <p:nvSpPr>
          <p:cNvPr id="2" name="Ellipse 1">
            <a:extLst>
              <a:ext uri="{FF2B5EF4-FFF2-40B4-BE49-F238E27FC236}">
                <a16:creationId xmlns:a16="http://schemas.microsoft.com/office/drawing/2014/main" id="{EE4A6F31-0764-AE95-6770-44B07578C1D5}"/>
              </a:ext>
            </a:extLst>
          </p:cNvPr>
          <p:cNvSpPr/>
          <p:nvPr/>
        </p:nvSpPr>
        <p:spPr>
          <a:xfrm>
            <a:off x="-144175" y="1626295"/>
            <a:ext cx="5608094" cy="5608094"/>
          </a:xfrm>
          <a:prstGeom prst="ellipse">
            <a:avLst/>
          </a:prstGeom>
          <a:gradFill>
            <a:gsLst>
              <a:gs pos="0">
                <a:srgbClr val="D000C5"/>
              </a:gs>
              <a:gs pos="100000">
                <a:srgbClr val="8A15FF"/>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dirty="0"/>
          </a:p>
        </p:txBody>
      </p:sp>
      <p:sp>
        <p:nvSpPr>
          <p:cNvPr id="3" name="Titel 2">
            <a:extLst>
              <a:ext uri="{FF2B5EF4-FFF2-40B4-BE49-F238E27FC236}">
                <a16:creationId xmlns:a16="http://schemas.microsoft.com/office/drawing/2014/main" id="{A7FE0AB8-F72C-95DD-5D15-A4D6E2929CBC}"/>
              </a:ext>
            </a:extLst>
          </p:cNvPr>
          <p:cNvSpPr>
            <a:spLocks noGrp="1"/>
          </p:cNvSpPr>
          <p:nvPr>
            <p:ph type="ctrTitle" idx="4294967295"/>
          </p:nvPr>
        </p:nvSpPr>
        <p:spPr>
          <a:xfrm>
            <a:off x="2659872" y="1626295"/>
            <a:ext cx="9125728" cy="2212679"/>
          </a:xfrm>
        </p:spPr>
        <p:txBody>
          <a:bodyPr/>
          <a:lstStyle/>
          <a:p>
            <a:br>
              <a:rPr lang="de-DE" sz="5333" dirty="0"/>
            </a:br>
            <a:r>
              <a:rPr lang="de-DE" sz="8000" i="1" dirty="0" err="1"/>
              <a:t>Doing</a:t>
            </a:r>
            <a:r>
              <a:rPr lang="de-DE" sz="8000" i="1" dirty="0"/>
              <a:t> </a:t>
            </a:r>
            <a:r>
              <a:rPr lang="de-DE" sz="8000" i="1" dirty="0" err="1"/>
              <a:t>Visibility</a:t>
            </a:r>
            <a:r>
              <a:rPr lang="de-DE" sz="8000" i="1" dirty="0"/>
              <a:t> </a:t>
            </a:r>
            <a:endParaRPr lang="de-DE" sz="5333" i="1" dirty="0"/>
          </a:p>
        </p:txBody>
      </p:sp>
      <p:sp>
        <p:nvSpPr>
          <p:cNvPr id="4" name="Untertitel 3">
            <a:extLst>
              <a:ext uri="{FF2B5EF4-FFF2-40B4-BE49-F238E27FC236}">
                <a16:creationId xmlns:a16="http://schemas.microsoft.com/office/drawing/2014/main" id="{64AEA9EE-CDA6-3CD1-7F64-0D31079CF61B}"/>
              </a:ext>
            </a:extLst>
          </p:cNvPr>
          <p:cNvSpPr>
            <a:spLocks noGrp="1"/>
          </p:cNvSpPr>
          <p:nvPr>
            <p:ph type="subTitle" idx="4294967295"/>
          </p:nvPr>
        </p:nvSpPr>
        <p:spPr>
          <a:xfrm>
            <a:off x="5956967" y="3923452"/>
            <a:ext cx="3807327" cy="610037"/>
          </a:xfrm>
        </p:spPr>
        <p:txBody>
          <a:bodyPr/>
          <a:lstStyle/>
          <a:p>
            <a:pPr marL="0" indent="0">
              <a:buNone/>
            </a:pPr>
            <a:r>
              <a:rPr lang="de-DE" dirty="0"/>
              <a:t>Was ist Sichtbarkeit? </a:t>
            </a:r>
          </a:p>
        </p:txBody>
      </p:sp>
    </p:spTree>
    <p:extLst>
      <p:ext uri="{BB962C8B-B14F-4D97-AF65-F5344CB8AC3E}">
        <p14:creationId xmlns:p14="http://schemas.microsoft.com/office/powerpoint/2010/main" val="821207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3">
          <a:extLst>
            <a:ext uri="{FF2B5EF4-FFF2-40B4-BE49-F238E27FC236}">
              <a16:creationId xmlns:a16="http://schemas.microsoft.com/office/drawing/2014/main" id="{DBCBB316-6EB9-C18E-7433-67294FEA8B76}"/>
            </a:ext>
          </a:extLst>
        </p:cNvPr>
        <p:cNvGrpSpPr/>
        <p:nvPr/>
      </p:nvGrpSpPr>
      <p:grpSpPr>
        <a:xfrm>
          <a:off x="0" y="0"/>
          <a:ext cx="0" cy="0"/>
          <a:chOff x="0" y="0"/>
          <a:chExt cx="0" cy="0"/>
        </a:xfrm>
      </p:grpSpPr>
      <p:sp>
        <p:nvSpPr>
          <p:cNvPr id="17" name="Ellipse 16">
            <a:extLst>
              <a:ext uri="{FF2B5EF4-FFF2-40B4-BE49-F238E27FC236}">
                <a16:creationId xmlns:a16="http://schemas.microsoft.com/office/drawing/2014/main" id="{AE18DBBC-16F0-3DC8-23B6-DB0DBBE1568D}"/>
              </a:ext>
            </a:extLst>
          </p:cNvPr>
          <p:cNvSpPr/>
          <p:nvPr/>
        </p:nvSpPr>
        <p:spPr>
          <a:xfrm>
            <a:off x="6724749" y="1479478"/>
            <a:ext cx="4680000" cy="4680000"/>
          </a:xfrm>
          <a:prstGeom prst="ellipse">
            <a:avLst/>
          </a:prstGeom>
          <a:gradFill flip="none" rotWithShape="1">
            <a:gsLst>
              <a:gs pos="0">
                <a:srgbClr val="D000C5"/>
              </a:gs>
              <a:gs pos="100000">
                <a:srgbClr val="8A15FF"/>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214" name="Google Shape;214;p44">
            <a:extLst>
              <a:ext uri="{FF2B5EF4-FFF2-40B4-BE49-F238E27FC236}">
                <a16:creationId xmlns:a16="http://schemas.microsoft.com/office/drawing/2014/main" id="{166068F2-9E11-4A62-676F-6C6BDC5E8905}"/>
              </a:ext>
            </a:extLst>
          </p:cNvPr>
          <p:cNvSpPr txBox="1">
            <a:spLocks noGrp="1"/>
          </p:cNvSpPr>
          <p:nvPr>
            <p:ph type="title"/>
          </p:nvPr>
        </p:nvSpPr>
        <p:spPr>
          <a:prstGeom prst="rect">
            <a:avLst/>
          </a:prstGeom>
        </p:spPr>
        <p:txBody>
          <a:bodyPr spcFirstLastPara="1" vert="horz" wrap="square" lIns="121900" tIns="121900" rIns="121900" bIns="121900" rtlCol="0" anchor="t" anchorCtr="0">
            <a:noAutofit/>
          </a:bodyPr>
          <a:lstStyle/>
          <a:p>
            <a:r>
              <a:rPr lang="de-DE" dirty="0" err="1"/>
              <a:t>Doing</a:t>
            </a:r>
            <a:r>
              <a:rPr lang="de-DE" dirty="0"/>
              <a:t> </a:t>
            </a:r>
            <a:r>
              <a:rPr lang="de-DE" dirty="0" err="1"/>
              <a:t>Visibility</a:t>
            </a:r>
            <a:endParaRPr lang="de-DE" dirty="0"/>
          </a:p>
        </p:txBody>
      </p:sp>
      <p:sp>
        <p:nvSpPr>
          <p:cNvPr id="215" name="Google Shape;215;p44">
            <a:extLst>
              <a:ext uri="{FF2B5EF4-FFF2-40B4-BE49-F238E27FC236}">
                <a16:creationId xmlns:a16="http://schemas.microsoft.com/office/drawing/2014/main" id="{4E5EC708-3DF0-2611-CF19-AD6F2BF65647}"/>
              </a:ext>
            </a:extLst>
          </p:cNvPr>
          <p:cNvSpPr txBox="1">
            <a:spLocks noGrp="1"/>
          </p:cNvSpPr>
          <p:nvPr>
            <p:ph idx="1"/>
          </p:nvPr>
        </p:nvSpPr>
        <p:spPr>
          <a:xfrm>
            <a:off x="838199" y="1825625"/>
            <a:ext cx="5478517" cy="4351338"/>
          </a:xfrm>
          <a:prstGeom prst="rect">
            <a:avLst/>
          </a:prstGeom>
        </p:spPr>
        <p:txBody>
          <a:bodyPr spcFirstLastPara="1" vert="horz" wrap="square" lIns="121900" tIns="121900" rIns="121900" bIns="121900" rtlCol="0" anchor="t" anchorCtr="0">
            <a:noAutofit/>
          </a:bodyPr>
          <a:lstStyle/>
          <a:p>
            <a:pPr marL="380990" indent="-380990">
              <a:buClr>
                <a:schemeClr val="accent2"/>
              </a:buClr>
              <a:buFont typeface="Wingdings" panose="05000000000000000000" pitchFamily="2" charset="2"/>
              <a:buChar char="§"/>
            </a:pPr>
            <a:r>
              <a:rPr lang="de-DE" i="1" dirty="0" err="1">
                <a:latin typeface="+mn-lt"/>
              </a:rPr>
              <a:t>Doing</a:t>
            </a:r>
            <a:r>
              <a:rPr lang="de-DE" i="1" dirty="0">
                <a:latin typeface="+mn-lt"/>
              </a:rPr>
              <a:t> </a:t>
            </a:r>
            <a:r>
              <a:rPr lang="de-DE" i="1" dirty="0" err="1">
                <a:latin typeface="+mn-lt"/>
              </a:rPr>
              <a:t>Visibility</a:t>
            </a:r>
            <a:r>
              <a:rPr lang="de-DE" i="1" dirty="0">
                <a:latin typeface="+mn-lt"/>
              </a:rPr>
              <a:t> </a:t>
            </a:r>
            <a:r>
              <a:rPr lang="de-DE" dirty="0">
                <a:latin typeface="+mn-lt"/>
              </a:rPr>
              <a:t>entstand in Anlehnung an das Konzept </a:t>
            </a:r>
            <a:r>
              <a:rPr lang="de-DE" i="1" dirty="0" err="1">
                <a:latin typeface="+mn-lt"/>
              </a:rPr>
              <a:t>Doing</a:t>
            </a:r>
            <a:r>
              <a:rPr lang="de-DE" i="1" dirty="0">
                <a:latin typeface="+mn-lt"/>
              </a:rPr>
              <a:t> Gender </a:t>
            </a:r>
            <a:r>
              <a:rPr lang="de-DE" dirty="0">
                <a:latin typeface="+mn-lt"/>
              </a:rPr>
              <a:t>(West &amp; Zimmerman 1987)</a:t>
            </a:r>
          </a:p>
          <a:p>
            <a:pPr marL="380990" indent="-380990">
              <a:buClr>
                <a:schemeClr val="accent2"/>
              </a:buClr>
              <a:buFont typeface="Wingdings" panose="05000000000000000000" pitchFamily="2" charset="2"/>
              <a:buChar char="§"/>
            </a:pPr>
            <a:r>
              <a:rPr lang="de-DE" dirty="0">
                <a:latin typeface="+mn-lt"/>
              </a:rPr>
              <a:t>Ausgangspunkt: </a:t>
            </a:r>
            <a:r>
              <a:rPr lang="de-DE" kern="100" dirty="0">
                <a:latin typeface="+mn-lt"/>
                <a:ea typeface="Aptos" panose="020B0004020202020204" pitchFamily="34" charset="0"/>
                <a:cs typeface="Times New Roman" panose="02020603050405020304" pitchFamily="18" charset="0"/>
              </a:rPr>
              <a:t>es gibt </a:t>
            </a:r>
            <a:r>
              <a:rPr lang="de-DE" b="1" kern="100" dirty="0">
                <a:latin typeface="+mn-lt"/>
                <a:ea typeface="Aptos" panose="020B0004020202020204" pitchFamily="34" charset="0"/>
                <a:cs typeface="Times New Roman" panose="02020603050405020304" pitchFamily="18" charset="0"/>
              </a:rPr>
              <a:t>Unterschiede in der Sichtbarkeit </a:t>
            </a:r>
            <a:r>
              <a:rPr lang="de-DE" kern="100" dirty="0">
                <a:latin typeface="+mn-lt"/>
                <a:ea typeface="Aptos" panose="020B0004020202020204" pitchFamily="34" charset="0"/>
                <a:cs typeface="Times New Roman" panose="02020603050405020304" pitchFamily="18" charset="0"/>
              </a:rPr>
              <a:t>von Wissenschaftlerinnen </a:t>
            </a:r>
            <a:endParaRPr lang="de-DE" kern="100" dirty="0">
              <a:effectLst/>
              <a:latin typeface="+mn-lt"/>
              <a:ea typeface="Aptos" panose="020B0004020202020204" pitchFamily="34" charset="0"/>
              <a:cs typeface="Times New Roman" panose="02020603050405020304" pitchFamily="18" charset="0"/>
            </a:endParaRPr>
          </a:p>
          <a:p>
            <a:pPr marL="380990" indent="-380990">
              <a:buClr>
                <a:schemeClr val="accent2"/>
              </a:buClr>
              <a:buFont typeface="Wingdings" panose="05000000000000000000" pitchFamily="2" charset="2"/>
              <a:buChar char="§"/>
            </a:pPr>
            <a:r>
              <a:rPr lang="de-DE" i="1" kern="100" dirty="0">
                <a:effectLst/>
                <a:latin typeface="+mn-lt"/>
                <a:ea typeface="Aptos" panose="020B0004020202020204" pitchFamily="34" charset="0"/>
                <a:cs typeface="Times New Roman" panose="02020603050405020304" pitchFamily="18" charset="0"/>
              </a:rPr>
              <a:t>wie</a:t>
            </a:r>
            <a:r>
              <a:rPr lang="de-DE" kern="100" dirty="0">
                <a:effectLst/>
                <a:latin typeface="+mn-lt"/>
                <a:ea typeface="Aptos" panose="020B0004020202020204" pitchFamily="34" charset="0"/>
                <a:cs typeface="Times New Roman" panose="02020603050405020304" pitchFamily="18" charset="0"/>
              </a:rPr>
              <a:t> kommen diese unterschiedlichen Sichtbarkeiten zustande?</a:t>
            </a:r>
          </a:p>
        </p:txBody>
      </p:sp>
      <p:sp>
        <p:nvSpPr>
          <p:cNvPr id="3" name="Textfeld 2">
            <a:extLst>
              <a:ext uri="{FF2B5EF4-FFF2-40B4-BE49-F238E27FC236}">
                <a16:creationId xmlns:a16="http://schemas.microsoft.com/office/drawing/2014/main" id="{C9E7133B-D643-F9A4-5A96-6F815CE6FB90}"/>
              </a:ext>
            </a:extLst>
          </p:cNvPr>
          <p:cNvSpPr txBox="1"/>
          <p:nvPr/>
        </p:nvSpPr>
        <p:spPr>
          <a:xfrm>
            <a:off x="9752812" y="6238959"/>
            <a:ext cx="1428217" cy="253916"/>
          </a:xfrm>
          <a:prstGeom prst="rect">
            <a:avLst/>
          </a:prstGeom>
          <a:noFill/>
        </p:spPr>
        <p:txBody>
          <a:bodyPr wrap="square">
            <a:spAutoFit/>
          </a:bodyPr>
          <a:lstStyle/>
          <a:p>
            <a:r>
              <a:rPr lang="de-DE" sz="1050" dirty="0">
                <a:ea typeface="Calibri" panose="020F0502020204030204" pitchFamily="34" charset="0"/>
                <a:cs typeface="Calibri" panose="020F0502020204030204" pitchFamily="34" charset="0"/>
              </a:rPr>
              <a:t>(Philipp et al. 2025)</a:t>
            </a:r>
            <a:endParaRPr lang="de-DE" sz="1050" dirty="0"/>
          </a:p>
        </p:txBody>
      </p:sp>
    </p:spTree>
    <p:extLst>
      <p:ext uri="{BB962C8B-B14F-4D97-AF65-F5344CB8AC3E}">
        <p14:creationId xmlns:p14="http://schemas.microsoft.com/office/powerpoint/2010/main" val="3175280210"/>
      </p:ext>
    </p:extLst>
  </p:cSld>
  <p:clrMapOvr>
    <a:masterClrMapping/>
  </p:clrMapOvr>
</p:sld>
</file>

<file path=ppt/theme/theme1.xml><?xml version="1.0" encoding="utf-8"?>
<a:theme xmlns:a="http://schemas.openxmlformats.org/drawingml/2006/main" name="Office">
  <a:themeElements>
    <a:clrScheme name="sichtbar.sein.">
      <a:dk1>
        <a:sysClr val="windowText" lastClr="000000"/>
      </a:dk1>
      <a:lt1>
        <a:sysClr val="window" lastClr="FFFFFF"/>
      </a:lt1>
      <a:dk2>
        <a:srgbClr val="D000C5"/>
      </a:dk2>
      <a:lt2>
        <a:srgbClr val="E7E6E6"/>
      </a:lt2>
      <a:accent1>
        <a:srgbClr val="D000C5"/>
      </a:accent1>
      <a:accent2>
        <a:srgbClr val="C80BE2"/>
      </a:accent2>
      <a:accent3>
        <a:srgbClr val="8A15FF"/>
      </a:accent3>
      <a:accent4>
        <a:srgbClr val="B312F6"/>
      </a:accent4>
      <a:accent5>
        <a:srgbClr val="000000"/>
      </a:accent5>
      <a:accent6>
        <a:srgbClr val="7F7F7F"/>
      </a:accent6>
      <a:hlink>
        <a:srgbClr val="D000C5"/>
      </a:hlink>
      <a:folHlink>
        <a:srgbClr val="8A15FF"/>
      </a:folHlink>
    </a:clrScheme>
    <a:fontScheme name="Train the trainer Material">
      <a:majorFont>
        <a:latin typeface="Cormorant"/>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2304</Words>
  <Application>Microsoft Office PowerPoint</Application>
  <PresentationFormat>Breitbild</PresentationFormat>
  <Paragraphs>236</Paragraphs>
  <Slides>28</Slides>
  <Notes>12</Notes>
  <HiddenSlides>0</HiddenSlides>
  <MMClips>0</MMClips>
  <ScaleCrop>false</ScaleCrop>
  <HeadingPairs>
    <vt:vector size="6" baseType="variant">
      <vt:variant>
        <vt:lpstr>Verwendete Schriftarten</vt:lpstr>
      </vt:variant>
      <vt:variant>
        <vt:i4>13</vt:i4>
      </vt:variant>
      <vt:variant>
        <vt:lpstr>Design</vt:lpstr>
      </vt:variant>
      <vt:variant>
        <vt:i4>1</vt:i4>
      </vt:variant>
      <vt:variant>
        <vt:lpstr>Folientitel</vt:lpstr>
      </vt:variant>
      <vt:variant>
        <vt:i4>28</vt:i4>
      </vt:variant>
    </vt:vector>
  </HeadingPairs>
  <TitlesOfParts>
    <vt:vector size="42" baseType="lpstr">
      <vt:lpstr>Aptos</vt:lpstr>
      <vt:lpstr>Arial</vt:lpstr>
      <vt:lpstr>Calibri</vt:lpstr>
      <vt:lpstr>Cormorant</vt:lpstr>
      <vt:lpstr>Cormorant Medium</vt:lpstr>
      <vt:lpstr>Cormorant SemiBold</vt:lpstr>
      <vt:lpstr>FreeSerif</vt:lpstr>
      <vt:lpstr>FreeSerifBold</vt:lpstr>
      <vt:lpstr>Montserrat</vt:lpstr>
      <vt:lpstr>Roboto</vt:lpstr>
      <vt:lpstr>Roboto Medium</vt:lpstr>
      <vt:lpstr>Times New Roman</vt:lpstr>
      <vt:lpstr>Wingdings</vt:lpstr>
      <vt:lpstr>Office</vt:lpstr>
      <vt:lpstr>PowerPoint-Präsentation</vt:lpstr>
      <vt:lpstr>sichtbar.sein.   selbst.gestalten. </vt:lpstr>
      <vt:lpstr>PowerPoint-Präsentation</vt:lpstr>
      <vt:lpstr>„Sichtbar werden  – warum es zählt!“</vt:lpstr>
      <vt:lpstr>Der Visibility Gap</vt:lpstr>
      <vt:lpstr>Warum ist Sichtbarkeit in der Wissenschaft relevant?</vt:lpstr>
      <vt:lpstr>Role Models</vt:lpstr>
      <vt:lpstr> Doing Visibility </vt:lpstr>
      <vt:lpstr>Doing Visibility</vt:lpstr>
      <vt:lpstr>Doing Visibility</vt:lpstr>
      <vt:lpstr>Doing Visibility</vt:lpstr>
      <vt:lpstr>doing visibility</vt:lpstr>
      <vt:lpstr>„Sichtbar werden  – warum es zählt!“</vt:lpstr>
      <vt:lpstr>Sichtbarkeitshandeln</vt:lpstr>
      <vt:lpstr>Sichtbarkeitshandeln</vt:lpstr>
      <vt:lpstr>männliche Selbstermächtigung vs. Übersehens-Management </vt:lpstr>
      <vt:lpstr>männliche Selbstermächtigung vs. Übersehens-Management</vt:lpstr>
      <vt:lpstr>männliche Selbstermächtigung vs. Übersehens-Management </vt:lpstr>
      <vt:lpstr>Wahrnehmung</vt:lpstr>
      <vt:lpstr>Wahrnehmung</vt:lpstr>
      <vt:lpstr>Sichtbarkeit versus Weiblichkeit</vt:lpstr>
      <vt:lpstr>Sichtbarkeit und Weiblichkeit –  no matching pair?</vt:lpstr>
      <vt:lpstr>Sichtbarkeit vs. Weiblichkeit</vt:lpstr>
      <vt:lpstr>Einflussfaktoren</vt:lpstr>
      <vt:lpstr>Einflussfaktoren</vt:lpstr>
      <vt:lpstr>Fazit </vt:lpstr>
      <vt:lpstr>Fazit</vt:lpstr>
      <vt:lpstr>Quellen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Ronja Philipp</dc:creator>
  <cp:lastModifiedBy>Lina Spagert</cp:lastModifiedBy>
  <cp:revision>35</cp:revision>
  <cp:lastPrinted>2024-12-26T04:04:26Z</cp:lastPrinted>
  <dcterms:created xsi:type="dcterms:W3CDTF">2024-12-11T08:36:07Z</dcterms:created>
  <dcterms:modified xsi:type="dcterms:W3CDTF">2025-02-27T15:41:49Z</dcterms:modified>
</cp:coreProperties>
</file>